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258" r:id="rId3"/>
    <p:sldId id="295" r:id="rId4"/>
    <p:sldId id="303" r:id="rId5"/>
    <p:sldId id="257" r:id="rId6"/>
    <p:sldId id="269" r:id="rId7"/>
    <p:sldId id="296" r:id="rId8"/>
    <p:sldId id="263" r:id="rId9"/>
    <p:sldId id="270" r:id="rId10"/>
    <p:sldId id="297" r:id="rId11"/>
    <p:sldId id="272" r:id="rId12"/>
    <p:sldId id="298" r:id="rId13"/>
    <p:sldId id="274" r:id="rId14"/>
    <p:sldId id="275" r:id="rId15"/>
    <p:sldId id="276" r:id="rId16"/>
    <p:sldId id="277" r:id="rId17"/>
    <p:sldId id="299" r:id="rId18"/>
    <p:sldId id="279" r:id="rId19"/>
    <p:sldId id="280" r:id="rId20"/>
    <p:sldId id="281" r:id="rId21"/>
    <p:sldId id="282" r:id="rId22"/>
    <p:sldId id="300" r:id="rId23"/>
    <p:sldId id="302" r:id="rId24"/>
    <p:sldId id="301" r:id="rId25"/>
    <p:sldId id="287" r:id="rId26"/>
    <p:sldId id="288" r:id="rId27"/>
    <p:sldId id="289" r:id="rId28"/>
    <p:sldId id="290" r:id="rId29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C2F16"/>
    <a:srgbClr val="0C3016"/>
    <a:srgbClr val="17375E"/>
    <a:srgbClr val="404040"/>
    <a:srgbClr val="FF4747"/>
    <a:srgbClr val="0594FF"/>
    <a:srgbClr val="DDF0FF"/>
    <a:srgbClr val="FFE093"/>
    <a:srgbClr val="EF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446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732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9160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4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3138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956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1453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6205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291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652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58770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8136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F270F-E7B7-4986-8EE3-D81121521448}" type="datetimeFigureOut">
              <a:rPr lang="ko-KR" altLang="en-US" smtClean="0"/>
              <a:t>2026-03-20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A4AA7-1A3D-42BE-9753-6E3B40AE2BC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74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entoring2@kosaf.go.kr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9F8CC53E-E82C-430B-86E0-3FFCBCBCD5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8057" y="146798"/>
            <a:ext cx="1240567" cy="330479"/>
          </a:xfrm>
          <a:prstGeom prst="rect">
            <a:avLst/>
          </a:prstGeom>
        </p:spPr>
      </p:pic>
      <p:grpSp>
        <p:nvGrpSpPr>
          <p:cNvPr id="87" name="그룹 86">
            <a:extLst>
              <a:ext uri="{FF2B5EF4-FFF2-40B4-BE49-F238E27FC236}">
                <a16:creationId xmlns:a16="http://schemas.microsoft.com/office/drawing/2014/main" id="{0E31C1FA-A0C3-47C5-A9F9-E53A23C673E4}"/>
              </a:ext>
            </a:extLst>
          </p:cNvPr>
          <p:cNvGrpSpPr/>
          <p:nvPr/>
        </p:nvGrpSpPr>
        <p:grpSpPr>
          <a:xfrm>
            <a:off x="2133600" y="598153"/>
            <a:ext cx="5638800" cy="5661694"/>
            <a:chOff x="2047280" y="523280"/>
            <a:chExt cx="5790232" cy="5813748"/>
          </a:xfrm>
        </p:grpSpPr>
        <p:sp>
          <p:nvSpPr>
            <p:cNvPr id="88" name="십이각형 87">
              <a:extLst>
                <a:ext uri="{FF2B5EF4-FFF2-40B4-BE49-F238E27FC236}">
                  <a16:creationId xmlns:a16="http://schemas.microsoft.com/office/drawing/2014/main" id="{A4A437D4-4E31-419F-BA1A-DA7CECF7D395}"/>
                </a:ext>
              </a:extLst>
            </p:cNvPr>
            <p:cNvSpPr/>
            <p:nvPr/>
          </p:nvSpPr>
          <p:spPr>
            <a:xfrm rot="620411">
              <a:off x="2183435" y="659436"/>
              <a:ext cx="5539132" cy="5539130"/>
            </a:xfrm>
            <a:prstGeom prst="dodecagon">
              <a:avLst/>
            </a:pr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자유형 4">
              <a:extLst>
                <a:ext uri="{FF2B5EF4-FFF2-40B4-BE49-F238E27FC236}">
                  <a16:creationId xmlns:a16="http://schemas.microsoft.com/office/drawing/2014/main" id="{DB757793-13E9-4830-A473-BFEE46A51307}"/>
                </a:ext>
              </a:extLst>
            </p:cNvPr>
            <p:cNvSpPr/>
            <p:nvPr/>
          </p:nvSpPr>
          <p:spPr>
            <a:xfrm>
              <a:off x="2095500" y="558800"/>
              <a:ext cx="4064000" cy="4038600"/>
            </a:xfrm>
            <a:custGeom>
              <a:avLst/>
              <a:gdLst>
                <a:gd name="connsiteX0" fmla="*/ 2622550 w 4064000"/>
                <a:gd name="connsiteY0" fmla="*/ 0 h 4038600"/>
                <a:gd name="connsiteX1" fmla="*/ 2895600 w 4064000"/>
                <a:gd name="connsiteY1" fmla="*/ 831850 h 4038600"/>
                <a:gd name="connsiteX2" fmla="*/ 2254250 w 4064000"/>
                <a:gd name="connsiteY2" fmla="*/ 1682750 h 4038600"/>
                <a:gd name="connsiteX3" fmla="*/ 2101850 w 4064000"/>
                <a:gd name="connsiteY3" fmla="*/ 806450 h 4038600"/>
                <a:gd name="connsiteX4" fmla="*/ 2914650 w 4064000"/>
                <a:gd name="connsiteY4" fmla="*/ 825500 h 4038600"/>
                <a:gd name="connsiteX5" fmla="*/ 3848100 w 4064000"/>
                <a:gd name="connsiteY5" fmla="*/ 1435100 h 4038600"/>
                <a:gd name="connsiteX6" fmla="*/ 3289300 w 4064000"/>
                <a:gd name="connsiteY6" fmla="*/ 387350 h 4038600"/>
                <a:gd name="connsiteX7" fmla="*/ 2908300 w 4064000"/>
                <a:gd name="connsiteY7" fmla="*/ 838200 h 4038600"/>
                <a:gd name="connsiteX8" fmla="*/ 2482850 w 4064000"/>
                <a:gd name="connsiteY8" fmla="*/ 2381250 h 4038600"/>
                <a:gd name="connsiteX9" fmla="*/ 1606550 w 4064000"/>
                <a:gd name="connsiteY9" fmla="*/ 2197100 h 4038600"/>
                <a:gd name="connsiteX10" fmla="*/ 2228850 w 4064000"/>
                <a:gd name="connsiteY10" fmla="*/ 1695450 h 4038600"/>
                <a:gd name="connsiteX11" fmla="*/ 1231900 w 4064000"/>
                <a:gd name="connsiteY11" fmla="*/ 501650 h 4038600"/>
                <a:gd name="connsiteX12" fmla="*/ 1593850 w 4064000"/>
                <a:gd name="connsiteY12" fmla="*/ 2203450 h 4038600"/>
                <a:gd name="connsiteX13" fmla="*/ 996950 w 4064000"/>
                <a:gd name="connsiteY13" fmla="*/ 1504950 h 4038600"/>
                <a:gd name="connsiteX14" fmla="*/ 266700 w 4064000"/>
                <a:gd name="connsiteY14" fmla="*/ 1631950 h 4038600"/>
                <a:gd name="connsiteX15" fmla="*/ 552450 w 4064000"/>
                <a:gd name="connsiteY15" fmla="*/ 2171700 h 4038600"/>
                <a:gd name="connsiteX16" fmla="*/ 996950 w 4064000"/>
                <a:gd name="connsiteY16" fmla="*/ 1504950 h 4038600"/>
                <a:gd name="connsiteX17" fmla="*/ 1022350 w 4064000"/>
                <a:gd name="connsiteY17" fmla="*/ 3086100 h 4038600"/>
                <a:gd name="connsiteX18" fmla="*/ 2470150 w 4064000"/>
                <a:gd name="connsiteY18" fmla="*/ 2381250 h 4038600"/>
                <a:gd name="connsiteX19" fmla="*/ 2451100 w 4064000"/>
                <a:gd name="connsiteY19" fmla="*/ 3289300 h 4038600"/>
                <a:gd name="connsiteX20" fmla="*/ 1035050 w 4064000"/>
                <a:gd name="connsiteY20" fmla="*/ 3073400 h 4038600"/>
                <a:gd name="connsiteX21" fmla="*/ 0 w 4064000"/>
                <a:gd name="connsiteY21" fmla="*/ 3067050 h 4038600"/>
                <a:gd name="connsiteX22" fmla="*/ 546100 w 4064000"/>
                <a:gd name="connsiteY22" fmla="*/ 2152650 h 4038600"/>
                <a:gd name="connsiteX23" fmla="*/ 1022350 w 4064000"/>
                <a:gd name="connsiteY23" fmla="*/ 3098800 h 4038600"/>
                <a:gd name="connsiteX24" fmla="*/ 812800 w 4064000"/>
                <a:gd name="connsiteY24" fmla="*/ 3854450 h 4038600"/>
                <a:gd name="connsiteX25" fmla="*/ 1504950 w 4064000"/>
                <a:gd name="connsiteY25" fmla="*/ 4038600 h 4038600"/>
                <a:gd name="connsiteX26" fmla="*/ 2425700 w 4064000"/>
                <a:gd name="connsiteY26" fmla="*/ 3282950 h 4038600"/>
                <a:gd name="connsiteX27" fmla="*/ 2844800 w 4064000"/>
                <a:gd name="connsiteY27" fmla="*/ 3549650 h 4038600"/>
                <a:gd name="connsiteX28" fmla="*/ 3321050 w 4064000"/>
                <a:gd name="connsiteY28" fmla="*/ 3143250 h 4038600"/>
                <a:gd name="connsiteX29" fmla="*/ 3854450 w 4064000"/>
                <a:gd name="connsiteY29" fmla="*/ 3308350 h 4038600"/>
                <a:gd name="connsiteX30" fmla="*/ 3898900 w 4064000"/>
                <a:gd name="connsiteY30" fmla="*/ 2470150 h 4038600"/>
                <a:gd name="connsiteX31" fmla="*/ 3238500 w 4064000"/>
                <a:gd name="connsiteY31" fmla="*/ 1771650 h 4038600"/>
                <a:gd name="connsiteX32" fmla="*/ 3841750 w 4064000"/>
                <a:gd name="connsiteY32" fmla="*/ 1441450 h 4038600"/>
                <a:gd name="connsiteX33" fmla="*/ 4064000 w 4064000"/>
                <a:gd name="connsiteY33" fmla="*/ 285750 h 4038600"/>
                <a:gd name="connsiteX34" fmla="*/ 3295650 w 4064000"/>
                <a:gd name="connsiteY34" fmla="*/ 381000 h 403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064000" h="4038600">
                  <a:moveTo>
                    <a:pt x="2622550" y="0"/>
                  </a:moveTo>
                  <a:lnTo>
                    <a:pt x="2895600" y="831850"/>
                  </a:lnTo>
                  <a:lnTo>
                    <a:pt x="2254250" y="1682750"/>
                  </a:lnTo>
                  <a:lnTo>
                    <a:pt x="2101850" y="806450"/>
                  </a:lnTo>
                  <a:lnTo>
                    <a:pt x="2914650" y="825500"/>
                  </a:lnTo>
                  <a:lnTo>
                    <a:pt x="3848100" y="1435100"/>
                  </a:lnTo>
                  <a:lnTo>
                    <a:pt x="3289300" y="387350"/>
                  </a:lnTo>
                  <a:lnTo>
                    <a:pt x="2908300" y="838200"/>
                  </a:lnTo>
                  <a:lnTo>
                    <a:pt x="2482850" y="2381250"/>
                  </a:lnTo>
                  <a:lnTo>
                    <a:pt x="1606550" y="2197100"/>
                  </a:lnTo>
                  <a:lnTo>
                    <a:pt x="2228850" y="1695450"/>
                  </a:lnTo>
                  <a:lnTo>
                    <a:pt x="1231900" y="501650"/>
                  </a:lnTo>
                  <a:lnTo>
                    <a:pt x="1593850" y="2203450"/>
                  </a:lnTo>
                  <a:lnTo>
                    <a:pt x="996950" y="1504950"/>
                  </a:lnTo>
                  <a:lnTo>
                    <a:pt x="266700" y="1631950"/>
                  </a:lnTo>
                  <a:lnTo>
                    <a:pt x="552450" y="2171700"/>
                  </a:lnTo>
                  <a:lnTo>
                    <a:pt x="996950" y="1504950"/>
                  </a:lnTo>
                  <a:lnTo>
                    <a:pt x="1022350" y="3086100"/>
                  </a:lnTo>
                  <a:lnTo>
                    <a:pt x="2470150" y="2381250"/>
                  </a:lnTo>
                  <a:lnTo>
                    <a:pt x="2451100" y="3289300"/>
                  </a:lnTo>
                  <a:lnTo>
                    <a:pt x="1035050" y="3073400"/>
                  </a:lnTo>
                  <a:lnTo>
                    <a:pt x="0" y="3067050"/>
                  </a:lnTo>
                  <a:lnTo>
                    <a:pt x="546100" y="2152650"/>
                  </a:lnTo>
                  <a:lnTo>
                    <a:pt x="1022350" y="3098800"/>
                  </a:lnTo>
                  <a:lnTo>
                    <a:pt x="812800" y="3854450"/>
                  </a:lnTo>
                  <a:lnTo>
                    <a:pt x="1504950" y="4038600"/>
                  </a:lnTo>
                  <a:lnTo>
                    <a:pt x="2425700" y="3282950"/>
                  </a:lnTo>
                  <a:lnTo>
                    <a:pt x="2844800" y="3549650"/>
                  </a:lnTo>
                  <a:lnTo>
                    <a:pt x="3321050" y="3143250"/>
                  </a:lnTo>
                  <a:lnTo>
                    <a:pt x="3854450" y="3308350"/>
                  </a:lnTo>
                  <a:lnTo>
                    <a:pt x="3898900" y="2470150"/>
                  </a:lnTo>
                  <a:lnTo>
                    <a:pt x="3238500" y="1771650"/>
                  </a:lnTo>
                  <a:lnTo>
                    <a:pt x="3841750" y="1441450"/>
                  </a:lnTo>
                  <a:lnTo>
                    <a:pt x="4064000" y="285750"/>
                  </a:lnTo>
                  <a:lnTo>
                    <a:pt x="329565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자유형 12">
              <a:extLst>
                <a:ext uri="{FF2B5EF4-FFF2-40B4-BE49-F238E27FC236}">
                  <a16:creationId xmlns:a16="http://schemas.microsoft.com/office/drawing/2014/main" id="{7D64785A-40D2-4F64-AC2F-2E9F14B31305}"/>
                </a:ext>
              </a:extLst>
            </p:cNvPr>
            <p:cNvSpPr/>
            <p:nvPr/>
          </p:nvSpPr>
          <p:spPr>
            <a:xfrm>
              <a:off x="4337050" y="1752600"/>
              <a:ext cx="3467100" cy="3016250"/>
            </a:xfrm>
            <a:custGeom>
              <a:avLst/>
              <a:gdLst>
                <a:gd name="connsiteX0" fmla="*/ 0 w 3467100"/>
                <a:gd name="connsiteY0" fmla="*/ 508000 h 3016250"/>
                <a:gd name="connsiteX1" fmla="*/ 501650 w 3467100"/>
                <a:gd name="connsiteY1" fmla="*/ 254000 h 3016250"/>
                <a:gd name="connsiteX2" fmla="*/ 1003300 w 3467100"/>
                <a:gd name="connsiteY2" fmla="*/ 577850 h 3016250"/>
                <a:gd name="connsiteX3" fmla="*/ 2292350 w 3467100"/>
                <a:gd name="connsiteY3" fmla="*/ 641350 h 3016250"/>
                <a:gd name="connsiteX4" fmla="*/ 1612900 w 3467100"/>
                <a:gd name="connsiteY4" fmla="*/ 254000 h 3016250"/>
                <a:gd name="connsiteX5" fmla="*/ 2209800 w 3467100"/>
                <a:gd name="connsiteY5" fmla="*/ 0 h 3016250"/>
                <a:gd name="connsiteX6" fmla="*/ 2305050 w 3467100"/>
                <a:gd name="connsiteY6" fmla="*/ 647700 h 3016250"/>
                <a:gd name="connsiteX7" fmla="*/ 2959100 w 3467100"/>
                <a:gd name="connsiteY7" fmla="*/ 38100 h 3016250"/>
                <a:gd name="connsiteX8" fmla="*/ 2590800 w 3467100"/>
                <a:gd name="connsiteY8" fmla="*/ 1270000 h 3016250"/>
                <a:gd name="connsiteX9" fmla="*/ 1670050 w 3467100"/>
                <a:gd name="connsiteY9" fmla="*/ 1289050 h 3016250"/>
                <a:gd name="connsiteX10" fmla="*/ 2159000 w 3467100"/>
                <a:gd name="connsiteY10" fmla="*/ 2724150 h 3016250"/>
                <a:gd name="connsiteX11" fmla="*/ 1625600 w 3467100"/>
                <a:gd name="connsiteY11" fmla="*/ 2108200 h 3016250"/>
                <a:gd name="connsiteX12" fmla="*/ 596900 w 3467100"/>
                <a:gd name="connsiteY12" fmla="*/ 2374900 h 3016250"/>
                <a:gd name="connsiteX13" fmla="*/ 558800 w 3467100"/>
                <a:gd name="connsiteY13" fmla="*/ 3016250 h 3016250"/>
                <a:gd name="connsiteX14" fmla="*/ 2133600 w 3467100"/>
                <a:gd name="connsiteY14" fmla="*/ 2724150 h 3016250"/>
                <a:gd name="connsiteX15" fmla="*/ 3200400 w 3467100"/>
                <a:gd name="connsiteY15" fmla="*/ 2914650 h 3016250"/>
                <a:gd name="connsiteX16" fmla="*/ 2908300 w 3467100"/>
                <a:gd name="connsiteY16" fmla="*/ 2019300 h 3016250"/>
                <a:gd name="connsiteX17" fmla="*/ 2152650 w 3467100"/>
                <a:gd name="connsiteY17" fmla="*/ 2724150 h 3016250"/>
                <a:gd name="connsiteX18" fmla="*/ 2571750 w 3467100"/>
                <a:gd name="connsiteY18" fmla="*/ 1276350 h 3016250"/>
                <a:gd name="connsiteX19" fmla="*/ 3467100 w 3467100"/>
                <a:gd name="connsiteY19" fmla="*/ 1435100 h 3016250"/>
                <a:gd name="connsiteX20" fmla="*/ 2444750 w 3467100"/>
                <a:gd name="connsiteY20" fmla="*/ 1797050 h 3016250"/>
                <a:gd name="connsiteX21" fmla="*/ 2901950 w 3467100"/>
                <a:gd name="connsiteY21" fmla="*/ 2044700 h 301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467100" h="3016250">
                  <a:moveTo>
                    <a:pt x="0" y="508000"/>
                  </a:moveTo>
                  <a:lnTo>
                    <a:pt x="501650" y="254000"/>
                  </a:lnTo>
                  <a:lnTo>
                    <a:pt x="1003300" y="577850"/>
                  </a:lnTo>
                  <a:lnTo>
                    <a:pt x="2292350" y="641350"/>
                  </a:lnTo>
                  <a:lnTo>
                    <a:pt x="1612900" y="254000"/>
                  </a:lnTo>
                  <a:lnTo>
                    <a:pt x="2209800" y="0"/>
                  </a:lnTo>
                  <a:lnTo>
                    <a:pt x="2305050" y="647700"/>
                  </a:lnTo>
                  <a:lnTo>
                    <a:pt x="2959100" y="38100"/>
                  </a:lnTo>
                  <a:lnTo>
                    <a:pt x="2590800" y="1270000"/>
                  </a:lnTo>
                  <a:lnTo>
                    <a:pt x="1670050" y="1289050"/>
                  </a:lnTo>
                  <a:lnTo>
                    <a:pt x="2159000" y="2724150"/>
                  </a:lnTo>
                  <a:lnTo>
                    <a:pt x="1625600" y="2108200"/>
                  </a:lnTo>
                  <a:lnTo>
                    <a:pt x="596900" y="2374900"/>
                  </a:lnTo>
                  <a:lnTo>
                    <a:pt x="558800" y="3016250"/>
                  </a:lnTo>
                  <a:lnTo>
                    <a:pt x="2133600" y="2724150"/>
                  </a:lnTo>
                  <a:lnTo>
                    <a:pt x="3200400" y="2914650"/>
                  </a:lnTo>
                  <a:lnTo>
                    <a:pt x="2908300" y="2019300"/>
                  </a:lnTo>
                  <a:lnTo>
                    <a:pt x="2152650" y="2724150"/>
                  </a:lnTo>
                  <a:lnTo>
                    <a:pt x="2571750" y="1276350"/>
                  </a:lnTo>
                  <a:lnTo>
                    <a:pt x="3467100" y="1435100"/>
                  </a:lnTo>
                  <a:lnTo>
                    <a:pt x="2444750" y="1797050"/>
                  </a:lnTo>
                  <a:lnTo>
                    <a:pt x="2901950" y="20447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자유형 18">
              <a:extLst>
                <a:ext uri="{FF2B5EF4-FFF2-40B4-BE49-F238E27FC236}">
                  <a16:creationId xmlns:a16="http://schemas.microsoft.com/office/drawing/2014/main" id="{E4F36ECC-4B0F-4F7C-9708-23E0D04FDF2A}"/>
                </a:ext>
              </a:extLst>
            </p:cNvPr>
            <p:cNvSpPr/>
            <p:nvPr/>
          </p:nvSpPr>
          <p:spPr>
            <a:xfrm>
              <a:off x="2584450" y="4406900"/>
              <a:ext cx="4013200" cy="1866900"/>
            </a:xfrm>
            <a:custGeom>
              <a:avLst/>
              <a:gdLst>
                <a:gd name="connsiteX0" fmla="*/ 336550 w 4013200"/>
                <a:gd name="connsiteY0" fmla="*/ 0 h 1866900"/>
                <a:gd name="connsiteX1" fmla="*/ 0 w 4013200"/>
                <a:gd name="connsiteY1" fmla="*/ 654050 h 1866900"/>
                <a:gd name="connsiteX2" fmla="*/ 1003300 w 4013200"/>
                <a:gd name="connsiteY2" fmla="*/ 190500 h 1866900"/>
                <a:gd name="connsiteX3" fmla="*/ 2292350 w 4013200"/>
                <a:gd name="connsiteY3" fmla="*/ 368300 h 1866900"/>
                <a:gd name="connsiteX4" fmla="*/ 1390650 w 4013200"/>
                <a:gd name="connsiteY4" fmla="*/ 984250 h 1866900"/>
                <a:gd name="connsiteX5" fmla="*/ 1028700 w 4013200"/>
                <a:gd name="connsiteY5" fmla="*/ 184150 h 1866900"/>
                <a:gd name="connsiteX6" fmla="*/ 1149350 w 4013200"/>
                <a:gd name="connsiteY6" fmla="*/ 1612900 h 1866900"/>
                <a:gd name="connsiteX7" fmla="*/ 1384300 w 4013200"/>
                <a:gd name="connsiteY7" fmla="*/ 952500 h 1866900"/>
                <a:gd name="connsiteX8" fmla="*/ 4013200 w 4013200"/>
                <a:gd name="connsiteY8" fmla="*/ 1377950 h 1866900"/>
                <a:gd name="connsiteX9" fmla="*/ 3911600 w 4013200"/>
                <a:gd name="connsiteY9" fmla="*/ 88900 h 1866900"/>
                <a:gd name="connsiteX10" fmla="*/ 2603500 w 4013200"/>
                <a:gd name="connsiteY10" fmla="*/ 755650 h 1866900"/>
                <a:gd name="connsiteX11" fmla="*/ 2590800 w 4013200"/>
                <a:gd name="connsiteY11" fmla="*/ 1866900 h 1866900"/>
                <a:gd name="connsiteX12" fmla="*/ 2305050 w 4013200"/>
                <a:gd name="connsiteY12" fmla="*/ 368300 h 1866900"/>
                <a:gd name="connsiteX13" fmla="*/ 2311400 w 4013200"/>
                <a:gd name="connsiteY13" fmla="*/ 381000 h 1866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13200" h="1866900">
                  <a:moveTo>
                    <a:pt x="336550" y="0"/>
                  </a:moveTo>
                  <a:lnTo>
                    <a:pt x="0" y="654050"/>
                  </a:lnTo>
                  <a:lnTo>
                    <a:pt x="1003300" y="190500"/>
                  </a:lnTo>
                  <a:lnTo>
                    <a:pt x="2292350" y="368300"/>
                  </a:lnTo>
                  <a:lnTo>
                    <a:pt x="1390650" y="984250"/>
                  </a:lnTo>
                  <a:lnTo>
                    <a:pt x="1028700" y="184150"/>
                  </a:lnTo>
                  <a:lnTo>
                    <a:pt x="1149350" y="1612900"/>
                  </a:lnTo>
                  <a:lnTo>
                    <a:pt x="1384300" y="952500"/>
                  </a:lnTo>
                  <a:lnTo>
                    <a:pt x="4013200" y="1377950"/>
                  </a:lnTo>
                  <a:lnTo>
                    <a:pt x="3911600" y="88900"/>
                  </a:lnTo>
                  <a:lnTo>
                    <a:pt x="2603500" y="755650"/>
                  </a:lnTo>
                  <a:lnTo>
                    <a:pt x="2590800" y="1866900"/>
                  </a:lnTo>
                  <a:lnTo>
                    <a:pt x="2305050" y="368300"/>
                  </a:lnTo>
                  <a:lnTo>
                    <a:pt x="2311400" y="3810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자유형 19">
              <a:extLst>
                <a:ext uri="{FF2B5EF4-FFF2-40B4-BE49-F238E27FC236}">
                  <a16:creationId xmlns:a16="http://schemas.microsoft.com/office/drawing/2014/main" id="{786DF8DD-6EBA-4A14-A18A-5EF012D67CD6}"/>
                </a:ext>
              </a:extLst>
            </p:cNvPr>
            <p:cNvSpPr/>
            <p:nvPr/>
          </p:nvSpPr>
          <p:spPr>
            <a:xfrm>
              <a:off x="4013200" y="4781550"/>
              <a:ext cx="1168400" cy="584200"/>
            </a:xfrm>
            <a:custGeom>
              <a:avLst/>
              <a:gdLst>
                <a:gd name="connsiteX0" fmla="*/ 876300 w 1168400"/>
                <a:gd name="connsiteY0" fmla="*/ 0 h 584200"/>
                <a:gd name="connsiteX1" fmla="*/ 1168400 w 1168400"/>
                <a:gd name="connsiteY1" fmla="*/ 387350 h 584200"/>
                <a:gd name="connsiteX2" fmla="*/ 0 w 1168400"/>
                <a:gd name="connsiteY2" fmla="*/ 584200 h 584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68400" h="584200">
                  <a:moveTo>
                    <a:pt x="876300" y="0"/>
                  </a:moveTo>
                  <a:lnTo>
                    <a:pt x="1168400" y="387350"/>
                  </a:lnTo>
                  <a:lnTo>
                    <a:pt x="0" y="58420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타원 94">
              <a:extLst>
                <a:ext uri="{FF2B5EF4-FFF2-40B4-BE49-F238E27FC236}">
                  <a16:creationId xmlns:a16="http://schemas.microsoft.com/office/drawing/2014/main" id="{9C640F2B-F322-436E-A5E5-FC2092F227F3}"/>
                </a:ext>
              </a:extLst>
            </p:cNvPr>
            <p:cNvSpPr/>
            <p:nvPr/>
          </p:nvSpPr>
          <p:spPr>
            <a:xfrm>
              <a:off x="2313831" y="2149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타원 96">
              <a:extLst>
                <a:ext uri="{FF2B5EF4-FFF2-40B4-BE49-F238E27FC236}">
                  <a16:creationId xmlns:a16="http://schemas.microsoft.com/office/drawing/2014/main" id="{A7C953CD-2E8B-4BFB-A9BC-93DEEFBBB9E1}"/>
                </a:ext>
              </a:extLst>
            </p:cNvPr>
            <p:cNvSpPr/>
            <p:nvPr/>
          </p:nvSpPr>
          <p:spPr>
            <a:xfrm>
              <a:off x="3031480" y="20269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타원 97">
              <a:extLst>
                <a:ext uri="{FF2B5EF4-FFF2-40B4-BE49-F238E27FC236}">
                  <a16:creationId xmlns:a16="http://schemas.microsoft.com/office/drawing/2014/main" id="{C4FD75F8-5D6C-4511-9374-D2B8E03C66BF}"/>
                </a:ext>
              </a:extLst>
            </p:cNvPr>
            <p:cNvSpPr/>
            <p:nvPr/>
          </p:nvSpPr>
          <p:spPr>
            <a:xfrm>
              <a:off x="2601590" y="26681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타원 98">
              <a:extLst>
                <a:ext uri="{FF2B5EF4-FFF2-40B4-BE49-F238E27FC236}">
                  <a16:creationId xmlns:a16="http://schemas.microsoft.com/office/drawing/2014/main" id="{7C7BFD3F-5E06-4D20-A672-6A261EC4630A}"/>
                </a:ext>
              </a:extLst>
            </p:cNvPr>
            <p:cNvSpPr/>
            <p:nvPr/>
          </p:nvSpPr>
          <p:spPr>
            <a:xfrm>
              <a:off x="2047280" y="35766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타원 99">
              <a:extLst>
                <a:ext uri="{FF2B5EF4-FFF2-40B4-BE49-F238E27FC236}">
                  <a16:creationId xmlns:a16="http://schemas.microsoft.com/office/drawing/2014/main" id="{A95F6939-113F-414D-B3B7-26A13C4955AB}"/>
                </a:ext>
              </a:extLst>
            </p:cNvPr>
            <p:cNvSpPr/>
            <p:nvPr/>
          </p:nvSpPr>
          <p:spPr>
            <a:xfrm>
              <a:off x="3065388" y="35857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1" name="타원 100">
              <a:extLst>
                <a:ext uri="{FF2B5EF4-FFF2-40B4-BE49-F238E27FC236}">
                  <a16:creationId xmlns:a16="http://schemas.microsoft.com/office/drawing/2014/main" id="{1307011D-06E6-4B88-B597-63EC18EB5709}"/>
                </a:ext>
              </a:extLst>
            </p:cNvPr>
            <p:cNvSpPr/>
            <p:nvPr/>
          </p:nvSpPr>
          <p:spPr>
            <a:xfrm>
              <a:off x="3652664" y="269351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2" name="타원 101">
              <a:extLst>
                <a:ext uri="{FF2B5EF4-FFF2-40B4-BE49-F238E27FC236}">
                  <a16:creationId xmlns:a16="http://schemas.microsoft.com/office/drawing/2014/main" id="{2DB4514A-0E29-4EE7-8B64-A623965E1DD4}"/>
                </a:ext>
              </a:extLst>
            </p:cNvPr>
            <p:cNvSpPr/>
            <p:nvPr/>
          </p:nvSpPr>
          <p:spPr>
            <a:xfrm>
              <a:off x="3277766" y="101882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3" name="타원 102">
              <a:extLst>
                <a:ext uri="{FF2B5EF4-FFF2-40B4-BE49-F238E27FC236}">
                  <a16:creationId xmlns:a16="http://schemas.microsoft.com/office/drawing/2014/main" id="{4EA27695-0952-4A54-A94F-19A8202F8836}"/>
                </a:ext>
              </a:extLst>
            </p:cNvPr>
            <p:cNvSpPr/>
            <p:nvPr/>
          </p:nvSpPr>
          <p:spPr>
            <a:xfrm>
              <a:off x="4683472" y="52328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타원 103">
              <a:extLst>
                <a:ext uri="{FF2B5EF4-FFF2-40B4-BE49-F238E27FC236}">
                  <a16:creationId xmlns:a16="http://schemas.microsoft.com/office/drawing/2014/main" id="{1616B828-37D1-4A95-BF9C-13438682A94D}"/>
                </a:ext>
              </a:extLst>
            </p:cNvPr>
            <p:cNvSpPr/>
            <p:nvPr/>
          </p:nvSpPr>
          <p:spPr>
            <a:xfrm>
              <a:off x="4154562" y="131901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타원 104">
              <a:extLst>
                <a:ext uri="{FF2B5EF4-FFF2-40B4-BE49-F238E27FC236}">
                  <a16:creationId xmlns:a16="http://schemas.microsoft.com/office/drawing/2014/main" id="{BC1975DB-52D5-4BDA-BEFC-ADCEB6859CA6}"/>
                </a:ext>
              </a:extLst>
            </p:cNvPr>
            <p:cNvSpPr/>
            <p:nvPr/>
          </p:nvSpPr>
          <p:spPr>
            <a:xfrm>
              <a:off x="4289524" y="219581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타원 105">
              <a:extLst>
                <a:ext uri="{FF2B5EF4-FFF2-40B4-BE49-F238E27FC236}">
                  <a16:creationId xmlns:a16="http://schemas.microsoft.com/office/drawing/2014/main" id="{5A3DFF41-7A3A-4F02-9339-9FE2161708C7}"/>
                </a:ext>
              </a:extLst>
            </p:cNvPr>
            <p:cNvSpPr/>
            <p:nvPr/>
          </p:nvSpPr>
          <p:spPr>
            <a:xfrm>
              <a:off x="4962996" y="13407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7" name="타원 106">
              <a:extLst>
                <a:ext uri="{FF2B5EF4-FFF2-40B4-BE49-F238E27FC236}">
                  <a16:creationId xmlns:a16="http://schemas.microsoft.com/office/drawing/2014/main" id="{CF19FB3A-C538-47B9-8E74-0A6014952436}"/>
                </a:ext>
              </a:extLst>
            </p:cNvPr>
            <p:cNvSpPr/>
            <p:nvPr/>
          </p:nvSpPr>
          <p:spPr>
            <a:xfrm>
              <a:off x="5344790" y="8996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타원 114">
              <a:extLst>
                <a:ext uri="{FF2B5EF4-FFF2-40B4-BE49-F238E27FC236}">
                  <a16:creationId xmlns:a16="http://schemas.microsoft.com/office/drawing/2014/main" id="{0FB5681C-07A0-43DC-9421-0B529CFE4AB0}"/>
                </a:ext>
              </a:extLst>
            </p:cNvPr>
            <p:cNvSpPr/>
            <p:nvPr/>
          </p:nvSpPr>
          <p:spPr>
            <a:xfrm>
              <a:off x="6123632" y="80225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" name="타원 115">
              <a:extLst>
                <a:ext uri="{FF2B5EF4-FFF2-40B4-BE49-F238E27FC236}">
                  <a16:creationId xmlns:a16="http://schemas.microsoft.com/office/drawing/2014/main" id="{5166133A-CB22-4689-84A3-198A8F88BE17}"/>
                </a:ext>
              </a:extLst>
            </p:cNvPr>
            <p:cNvSpPr/>
            <p:nvPr/>
          </p:nvSpPr>
          <p:spPr>
            <a:xfrm>
              <a:off x="5901804" y="19416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타원 116">
              <a:extLst>
                <a:ext uri="{FF2B5EF4-FFF2-40B4-BE49-F238E27FC236}">
                  <a16:creationId xmlns:a16="http://schemas.microsoft.com/office/drawing/2014/main" id="{6A64EACE-AAE9-480D-9865-33A007C55753}"/>
                </a:ext>
              </a:extLst>
            </p:cNvPr>
            <p:cNvSpPr/>
            <p:nvPr/>
          </p:nvSpPr>
          <p:spPr>
            <a:xfrm>
              <a:off x="4796284" y="195493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8" name="타원 117">
              <a:extLst>
                <a:ext uri="{FF2B5EF4-FFF2-40B4-BE49-F238E27FC236}">
                  <a16:creationId xmlns:a16="http://schemas.microsoft.com/office/drawing/2014/main" id="{7846B9A5-B21E-459E-A6C1-D6D7989783CA}"/>
                </a:ext>
              </a:extLst>
            </p:cNvPr>
            <p:cNvSpPr/>
            <p:nvPr/>
          </p:nvSpPr>
          <p:spPr>
            <a:xfrm>
              <a:off x="5297636" y="22741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9" name="타원 118">
              <a:extLst>
                <a:ext uri="{FF2B5EF4-FFF2-40B4-BE49-F238E27FC236}">
                  <a16:creationId xmlns:a16="http://schemas.microsoft.com/office/drawing/2014/main" id="{D5523C24-387C-41C0-A1A9-063755A86C98}"/>
                </a:ext>
              </a:extLst>
            </p:cNvPr>
            <p:cNvSpPr/>
            <p:nvPr/>
          </p:nvSpPr>
          <p:spPr>
            <a:xfrm>
              <a:off x="4514602" y="28841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" name="타원 119">
              <a:extLst>
                <a:ext uri="{FF2B5EF4-FFF2-40B4-BE49-F238E27FC236}">
                  <a16:creationId xmlns:a16="http://schemas.microsoft.com/office/drawing/2014/main" id="{EF590CBC-766E-452F-9AEE-E0E75A868432}"/>
                </a:ext>
              </a:extLst>
            </p:cNvPr>
            <p:cNvSpPr/>
            <p:nvPr/>
          </p:nvSpPr>
          <p:spPr>
            <a:xfrm>
              <a:off x="4488656" y="378849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타원 120">
              <a:extLst>
                <a:ext uri="{FF2B5EF4-FFF2-40B4-BE49-F238E27FC236}">
                  <a16:creationId xmlns:a16="http://schemas.microsoft.com/office/drawing/2014/main" id="{6C59FC0D-F0AB-4DEC-93CF-1F4C6B6C5A16}"/>
                </a:ext>
              </a:extLst>
            </p:cNvPr>
            <p:cNvSpPr/>
            <p:nvPr/>
          </p:nvSpPr>
          <p:spPr>
            <a:xfrm>
              <a:off x="3577492" y="45441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2" name="타원 121">
              <a:extLst>
                <a:ext uri="{FF2B5EF4-FFF2-40B4-BE49-F238E27FC236}">
                  <a16:creationId xmlns:a16="http://schemas.microsoft.com/office/drawing/2014/main" id="{9D2BE722-CB79-4357-B5B3-9DF59DA3242C}"/>
                </a:ext>
              </a:extLst>
            </p:cNvPr>
            <p:cNvSpPr/>
            <p:nvPr/>
          </p:nvSpPr>
          <p:spPr>
            <a:xfrm>
              <a:off x="2852250" y="435586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3" name="타원 122">
              <a:extLst>
                <a:ext uri="{FF2B5EF4-FFF2-40B4-BE49-F238E27FC236}">
                  <a16:creationId xmlns:a16="http://schemas.microsoft.com/office/drawing/2014/main" id="{B9F7ABF2-B331-4BC4-A28F-7B7238489331}"/>
                </a:ext>
              </a:extLst>
            </p:cNvPr>
            <p:cNvSpPr/>
            <p:nvPr/>
          </p:nvSpPr>
          <p:spPr>
            <a:xfrm>
              <a:off x="3697874" y="596447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타원 123">
              <a:extLst>
                <a:ext uri="{FF2B5EF4-FFF2-40B4-BE49-F238E27FC236}">
                  <a16:creationId xmlns:a16="http://schemas.microsoft.com/office/drawing/2014/main" id="{D9FFA617-AC50-4F7A-9511-BA3DDCC73856}"/>
                </a:ext>
              </a:extLst>
            </p:cNvPr>
            <p:cNvSpPr/>
            <p:nvPr/>
          </p:nvSpPr>
          <p:spPr>
            <a:xfrm>
              <a:off x="2538390" y="500206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5" name="타원 124">
              <a:extLst>
                <a:ext uri="{FF2B5EF4-FFF2-40B4-BE49-F238E27FC236}">
                  <a16:creationId xmlns:a16="http://schemas.microsoft.com/office/drawing/2014/main" id="{7DD9FCAD-9B00-4202-8C1E-A5529A188D6A}"/>
                </a:ext>
              </a:extLst>
            </p:cNvPr>
            <p:cNvSpPr/>
            <p:nvPr/>
          </p:nvSpPr>
          <p:spPr>
            <a:xfrm>
              <a:off x="3932370" y="530716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" name="타원 125">
              <a:extLst>
                <a:ext uri="{FF2B5EF4-FFF2-40B4-BE49-F238E27FC236}">
                  <a16:creationId xmlns:a16="http://schemas.microsoft.com/office/drawing/2014/main" id="{ECAAEC35-7086-4B89-A8DB-58EA092B4B9E}"/>
                </a:ext>
              </a:extLst>
            </p:cNvPr>
            <p:cNvSpPr/>
            <p:nvPr/>
          </p:nvSpPr>
          <p:spPr>
            <a:xfrm>
              <a:off x="5133960" y="510177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" name="타원 126">
              <a:extLst>
                <a:ext uri="{FF2B5EF4-FFF2-40B4-BE49-F238E27FC236}">
                  <a16:creationId xmlns:a16="http://schemas.microsoft.com/office/drawing/2014/main" id="{824B0417-7E18-44C4-A7A3-DC61CF241AC8}"/>
                </a:ext>
              </a:extLst>
            </p:cNvPr>
            <p:cNvSpPr/>
            <p:nvPr/>
          </p:nvSpPr>
          <p:spPr>
            <a:xfrm>
              <a:off x="4912774" y="515719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8" name="타원 127">
              <a:extLst>
                <a:ext uri="{FF2B5EF4-FFF2-40B4-BE49-F238E27FC236}">
                  <a16:creationId xmlns:a16="http://schemas.microsoft.com/office/drawing/2014/main" id="{EF8F9C0A-8A2F-436E-9105-180A29378CEF}"/>
                </a:ext>
              </a:extLst>
            </p:cNvPr>
            <p:cNvSpPr/>
            <p:nvPr/>
          </p:nvSpPr>
          <p:spPr>
            <a:xfrm>
              <a:off x="4840766" y="47159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9" name="타원 128">
              <a:extLst>
                <a:ext uri="{FF2B5EF4-FFF2-40B4-BE49-F238E27FC236}">
                  <a16:creationId xmlns:a16="http://schemas.microsoft.com/office/drawing/2014/main" id="{0BF83740-5C0B-4751-8CDB-3381EC361637}"/>
                </a:ext>
              </a:extLst>
            </p:cNvPr>
            <p:cNvSpPr/>
            <p:nvPr/>
          </p:nvSpPr>
          <p:spPr>
            <a:xfrm>
              <a:off x="5128798" y="624326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0" name="타원 129">
              <a:extLst>
                <a:ext uri="{FF2B5EF4-FFF2-40B4-BE49-F238E27FC236}">
                  <a16:creationId xmlns:a16="http://schemas.microsoft.com/office/drawing/2014/main" id="{4AA04E96-EF0B-4D66-87D7-4FAD9A6AA965}"/>
                </a:ext>
              </a:extLst>
            </p:cNvPr>
            <p:cNvSpPr/>
            <p:nvPr/>
          </p:nvSpPr>
          <p:spPr>
            <a:xfrm>
              <a:off x="6533894" y="571478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1" name="타원 130">
              <a:extLst>
                <a:ext uri="{FF2B5EF4-FFF2-40B4-BE49-F238E27FC236}">
                  <a16:creationId xmlns:a16="http://schemas.microsoft.com/office/drawing/2014/main" id="{9E9D19F4-8B76-463E-A2DD-03804C6FDA23}"/>
                </a:ext>
              </a:extLst>
            </p:cNvPr>
            <p:cNvSpPr/>
            <p:nvPr/>
          </p:nvSpPr>
          <p:spPr>
            <a:xfrm>
              <a:off x="6446696" y="441864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2" name="타원 131">
              <a:extLst>
                <a:ext uri="{FF2B5EF4-FFF2-40B4-BE49-F238E27FC236}">
                  <a16:creationId xmlns:a16="http://schemas.microsoft.com/office/drawing/2014/main" id="{FCB38AE1-A315-48B2-BF8C-80ADE35374C2}"/>
                </a:ext>
              </a:extLst>
            </p:cNvPr>
            <p:cNvSpPr/>
            <p:nvPr/>
          </p:nvSpPr>
          <p:spPr>
            <a:xfrm>
              <a:off x="7172730" y="3722986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3" name="타원 132">
              <a:extLst>
                <a:ext uri="{FF2B5EF4-FFF2-40B4-BE49-F238E27FC236}">
                  <a16:creationId xmlns:a16="http://schemas.microsoft.com/office/drawing/2014/main" id="{78C73765-C38C-4573-9A5E-CD20C7061770}"/>
                </a:ext>
              </a:extLst>
            </p:cNvPr>
            <p:cNvSpPr/>
            <p:nvPr/>
          </p:nvSpPr>
          <p:spPr>
            <a:xfrm>
              <a:off x="7473280" y="460367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타원 133">
              <a:extLst>
                <a:ext uri="{FF2B5EF4-FFF2-40B4-BE49-F238E27FC236}">
                  <a16:creationId xmlns:a16="http://schemas.microsoft.com/office/drawing/2014/main" id="{1E2E5547-D36C-45B5-B0D3-0F0571B1F542}"/>
                </a:ext>
              </a:extLst>
            </p:cNvPr>
            <p:cNvSpPr/>
            <p:nvPr/>
          </p:nvSpPr>
          <p:spPr>
            <a:xfrm>
              <a:off x="6715100" y="350100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타원 134">
              <a:extLst>
                <a:ext uri="{FF2B5EF4-FFF2-40B4-BE49-F238E27FC236}">
                  <a16:creationId xmlns:a16="http://schemas.microsoft.com/office/drawing/2014/main" id="{41A581D7-2C21-4E71-BD3C-FB0D35B5BDFC}"/>
                </a:ext>
              </a:extLst>
            </p:cNvPr>
            <p:cNvSpPr/>
            <p:nvPr/>
          </p:nvSpPr>
          <p:spPr>
            <a:xfrm>
              <a:off x="5961112" y="297790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6" name="타원 135">
              <a:extLst>
                <a:ext uri="{FF2B5EF4-FFF2-40B4-BE49-F238E27FC236}">
                  <a16:creationId xmlns:a16="http://schemas.microsoft.com/office/drawing/2014/main" id="{5CBC494A-F879-4FCD-9D09-3F52C5DD70D2}"/>
                </a:ext>
              </a:extLst>
            </p:cNvPr>
            <p:cNvSpPr/>
            <p:nvPr/>
          </p:nvSpPr>
          <p:spPr>
            <a:xfrm>
              <a:off x="5372819" y="365454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7" name="타원 136">
              <a:extLst>
                <a:ext uri="{FF2B5EF4-FFF2-40B4-BE49-F238E27FC236}">
                  <a16:creationId xmlns:a16="http://schemas.microsoft.com/office/drawing/2014/main" id="{ADAB0A4B-B356-4967-AE7A-4C2A22BEB512}"/>
                </a:ext>
              </a:extLst>
            </p:cNvPr>
            <p:cNvSpPr/>
            <p:nvPr/>
          </p:nvSpPr>
          <p:spPr>
            <a:xfrm>
              <a:off x="4887813" y="4043164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8" name="타원 137">
              <a:extLst>
                <a:ext uri="{FF2B5EF4-FFF2-40B4-BE49-F238E27FC236}">
                  <a16:creationId xmlns:a16="http://schemas.microsoft.com/office/drawing/2014/main" id="{CB63D7E6-C062-4A7C-97B6-1B3A7A921B66}"/>
                </a:ext>
              </a:extLst>
            </p:cNvPr>
            <p:cNvSpPr/>
            <p:nvPr/>
          </p:nvSpPr>
          <p:spPr>
            <a:xfrm>
              <a:off x="5895925" y="379856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9" name="타원 138">
              <a:extLst>
                <a:ext uri="{FF2B5EF4-FFF2-40B4-BE49-F238E27FC236}">
                  <a16:creationId xmlns:a16="http://schemas.microsoft.com/office/drawing/2014/main" id="{ED2C27CD-A75F-4757-AAD8-0D851978E11A}"/>
                </a:ext>
              </a:extLst>
            </p:cNvPr>
            <p:cNvSpPr/>
            <p:nvPr/>
          </p:nvSpPr>
          <p:spPr>
            <a:xfrm>
              <a:off x="6484218" y="1707629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0" name="타원 139">
              <a:extLst>
                <a:ext uri="{FF2B5EF4-FFF2-40B4-BE49-F238E27FC236}">
                  <a16:creationId xmlns:a16="http://schemas.microsoft.com/office/drawing/2014/main" id="{572855BE-B28D-42CF-80EB-50DA3C23A1A2}"/>
                </a:ext>
              </a:extLst>
            </p:cNvPr>
            <p:cNvSpPr/>
            <p:nvPr/>
          </p:nvSpPr>
          <p:spPr>
            <a:xfrm>
              <a:off x="7245027" y="1732012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1" name="타원 140">
              <a:extLst>
                <a:ext uri="{FF2B5EF4-FFF2-40B4-BE49-F238E27FC236}">
                  <a16:creationId xmlns:a16="http://schemas.microsoft.com/office/drawing/2014/main" id="{3E48A59A-DBA0-4F76-92E2-715D82DC071A}"/>
                </a:ext>
              </a:extLst>
            </p:cNvPr>
            <p:cNvSpPr/>
            <p:nvPr/>
          </p:nvSpPr>
          <p:spPr>
            <a:xfrm>
              <a:off x="6863308" y="2975198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2" name="타원 141">
              <a:extLst>
                <a:ext uri="{FF2B5EF4-FFF2-40B4-BE49-F238E27FC236}">
                  <a16:creationId xmlns:a16="http://schemas.microsoft.com/office/drawing/2014/main" id="{A51CBF55-7EF2-4E78-8A0C-021D877337A2}"/>
                </a:ext>
              </a:extLst>
            </p:cNvPr>
            <p:cNvSpPr/>
            <p:nvPr/>
          </p:nvSpPr>
          <p:spPr>
            <a:xfrm>
              <a:off x="7743750" y="3135635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3" name="타원 142">
              <a:extLst>
                <a:ext uri="{FF2B5EF4-FFF2-40B4-BE49-F238E27FC236}">
                  <a16:creationId xmlns:a16="http://schemas.microsoft.com/office/drawing/2014/main" id="{A6B1408A-7F5C-4C37-A594-C5EA3E93A5E4}"/>
                </a:ext>
              </a:extLst>
            </p:cNvPr>
            <p:cNvSpPr/>
            <p:nvPr/>
          </p:nvSpPr>
          <p:spPr>
            <a:xfrm>
              <a:off x="6590134" y="2329830"/>
              <a:ext cx="93762" cy="937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4" name="자유형 20">
              <a:extLst>
                <a:ext uri="{FF2B5EF4-FFF2-40B4-BE49-F238E27FC236}">
                  <a16:creationId xmlns:a16="http://schemas.microsoft.com/office/drawing/2014/main" id="{227EAF13-7A50-473D-BD66-7FCE2AD88DC5}"/>
                </a:ext>
              </a:extLst>
            </p:cNvPr>
            <p:cNvSpPr/>
            <p:nvPr/>
          </p:nvSpPr>
          <p:spPr>
            <a:xfrm>
              <a:off x="4591050" y="2324100"/>
              <a:ext cx="809625" cy="1390650"/>
            </a:xfrm>
            <a:custGeom>
              <a:avLst/>
              <a:gdLst>
                <a:gd name="connsiteX0" fmla="*/ 0 w 809625"/>
                <a:gd name="connsiteY0" fmla="*/ 619125 h 1390650"/>
                <a:gd name="connsiteX1" fmla="*/ 723900 w 809625"/>
                <a:gd name="connsiteY1" fmla="*/ 0 h 1390650"/>
                <a:gd name="connsiteX2" fmla="*/ 809625 w 809625"/>
                <a:gd name="connsiteY2" fmla="*/ 1390650 h 13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9625" h="1390650">
                  <a:moveTo>
                    <a:pt x="0" y="619125"/>
                  </a:moveTo>
                  <a:lnTo>
                    <a:pt x="723900" y="0"/>
                  </a:lnTo>
                  <a:lnTo>
                    <a:pt x="809625" y="1390650"/>
                  </a:lnTo>
                </a:path>
              </a:pathLst>
            </a:custGeom>
            <a:noFill/>
            <a:ln w="12700">
              <a:solidFill>
                <a:schemeClr val="bg1">
                  <a:alpha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145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BEEB4CCF-793B-4419-B5EB-B304A2FCB8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6" name="그룹 145">
            <a:extLst>
              <a:ext uri="{FF2B5EF4-FFF2-40B4-BE49-F238E27FC236}">
                <a16:creationId xmlns:a16="http://schemas.microsoft.com/office/drawing/2014/main" id="{A49C7F6E-C9C5-4A30-8931-53177E2797EE}"/>
              </a:ext>
            </a:extLst>
          </p:cNvPr>
          <p:cNvGrpSpPr/>
          <p:nvPr/>
        </p:nvGrpSpPr>
        <p:grpSpPr>
          <a:xfrm>
            <a:off x="764927" y="2492896"/>
            <a:ext cx="8105104" cy="1487568"/>
            <a:chOff x="819250" y="2290235"/>
            <a:chExt cx="8105104" cy="1487568"/>
          </a:xfrm>
        </p:grpSpPr>
        <p:sp>
          <p:nvSpPr>
            <p:cNvPr id="147" name="직사각형 146">
              <a:extLst>
                <a:ext uri="{FF2B5EF4-FFF2-40B4-BE49-F238E27FC236}">
                  <a16:creationId xmlns:a16="http://schemas.microsoft.com/office/drawing/2014/main" id="{EB840E73-B8E7-4323-BE7D-45356E1FB901}"/>
                </a:ext>
              </a:extLst>
            </p:cNvPr>
            <p:cNvSpPr/>
            <p:nvPr/>
          </p:nvSpPr>
          <p:spPr>
            <a:xfrm>
              <a:off x="2127946" y="2290235"/>
              <a:ext cx="5758754" cy="1487568"/>
            </a:xfrm>
            <a:prstGeom prst="rect">
              <a:avLst/>
            </a:prstGeom>
            <a:solidFill>
              <a:srgbClr val="339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48" name="그룹 147">
              <a:extLst>
                <a:ext uri="{FF2B5EF4-FFF2-40B4-BE49-F238E27FC236}">
                  <a16:creationId xmlns:a16="http://schemas.microsoft.com/office/drawing/2014/main" id="{26D0688A-E35E-466E-A040-AA90BB4D6F67}"/>
                </a:ext>
              </a:extLst>
            </p:cNvPr>
            <p:cNvGrpSpPr/>
            <p:nvPr/>
          </p:nvGrpSpPr>
          <p:grpSpPr>
            <a:xfrm>
              <a:off x="819250" y="2439340"/>
              <a:ext cx="8105104" cy="1189358"/>
              <a:chOff x="-1064619" y="2328242"/>
              <a:chExt cx="8105104" cy="1189358"/>
            </a:xfrm>
          </p:grpSpPr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C2FB656E-CA7B-49DE-A52B-32AD2088A8CE}"/>
                  </a:ext>
                </a:extLst>
              </p:cNvPr>
              <p:cNvSpPr txBox="1"/>
              <p:nvPr/>
            </p:nvSpPr>
            <p:spPr>
              <a:xfrm>
                <a:off x="-1064619" y="2425246"/>
                <a:ext cx="8105104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다문화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·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탈북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(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이주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 · 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북한배경</a:t>
                </a:r>
                <a:r>
                  <a:rPr lang="en-US" altLang="ko-KR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)</a:t>
                </a:r>
                <a:r>
                  <a:rPr lang="ko-KR" altLang="en-US" sz="3200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학생 멘토링장학금</a:t>
                </a:r>
                <a:endParaRPr lang="en-US" altLang="ko-KR" sz="32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  <a:p>
                <a:pPr algn="ctr"/>
                <a:r>
                  <a:rPr lang="ko-KR" altLang="en-US" sz="3200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오프라인 안내자료</a:t>
                </a:r>
                <a:endParaRPr lang="en-US" altLang="ko-KR" sz="3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  <p:cxnSp>
            <p:nvCxnSpPr>
              <p:cNvPr id="150" name="직선 연결선 149">
                <a:extLst>
                  <a:ext uri="{FF2B5EF4-FFF2-40B4-BE49-F238E27FC236}">
                    <a16:creationId xmlns:a16="http://schemas.microsoft.com/office/drawing/2014/main" id="{44277265-D03F-4811-8DC6-B003FC94B4E0}"/>
                  </a:ext>
                </a:extLst>
              </p:cNvPr>
              <p:cNvCxnSpPr/>
              <p:nvPr/>
            </p:nvCxnSpPr>
            <p:spPr>
              <a:xfrm>
                <a:off x="414858" y="3517600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직선 연결선 150">
                <a:extLst>
                  <a:ext uri="{FF2B5EF4-FFF2-40B4-BE49-F238E27FC236}">
                    <a16:creationId xmlns:a16="http://schemas.microsoft.com/office/drawing/2014/main" id="{D0D0163C-4407-48DA-B6EF-DDC7E8E8A9B7}"/>
                  </a:ext>
                </a:extLst>
              </p:cNvPr>
              <p:cNvCxnSpPr/>
              <p:nvPr/>
            </p:nvCxnSpPr>
            <p:spPr>
              <a:xfrm>
                <a:off x="414858" y="2328242"/>
                <a:ext cx="5417192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9351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7978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pic>
        <p:nvPicPr>
          <p:cNvPr id="9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A7156FF9-AF69-446B-9492-F43D5986D2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631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3631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지원내용 및 의무사항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23224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570037" y="3068960"/>
            <a:ext cx="1572479" cy="369332"/>
            <a:chOff x="1286687" y="1772816"/>
            <a:chExt cx="157247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활동시간 제한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4344640" y="853152"/>
            <a:ext cx="1112416" cy="369332"/>
            <a:chOff x="1286687" y="1772816"/>
            <a:chExt cx="1112416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의무사항</a:t>
              </a:r>
            </a:p>
          </p:txBody>
        </p:sp>
        <p:sp>
          <p:nvSpPr>
            <p:cNvPr id="35" name="이등변 삼각형 34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32520" y="1179026"/>
            <a:ext cx="4574605" cy="1548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시간당 급여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3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활동확인서 발급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228687" y="1242915"/>
            <a:ext cx="5501308" cy="1354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업무스케줄 등록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온라인 출근부 작성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2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 즉시 본인 입력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2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기관 관리자에게 사업 소개 및 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공지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출근부 승인 관련 내용 안내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307835"/>
              </p:ext>
            </p:extLst>
          </p:nvPr>
        </p:nvGraphicFramePr>
        <p:xfrm>
          <a:off x="934543" y="3697748"/>
          <a:ext cx="8036915" cy="12064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496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3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621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6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640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930077" y="5065901"/>
            <a:ext cx="8703443" cy="1084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10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시간 미만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의 활동에 대해서는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원칙적으로 장학금을 지급하지 않으나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멘티 및 활동기관의 부득이한 사정으로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멘토링 활동이 중단된 경우 예외 지급 가능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 사유로 인한 중도포기는 인정하지 않음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※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 제한시간은 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마다 상이함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8E4673D0-4FB7-46AE-8394-C02162CFE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440939"/>
              </p:ext>
            </p:extLst>
          </p:nvPr>
        </p:nvGraphicFramePr>
        <p:xfrm>
          <a:off x="930077" y="1589311"/>
          <a:ext cx="3214766" cy="685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7383">
                  <a:extLst>
                    <a:ext uri="{9D8B030D-6E8A-4147-A177-3AD203B41FA5}">
                      <a16:colId xmlns:a16="http://schemas.microsoft.com/office/drawing/2014/main" val="1404874189"/>
                    </a:ext>
                  </a:extLst>
                </a:gridCol>
                <a:gridCol w="1607383">
                  <a:extLst>
                    <a:ext uri="{9D8B030D-6E8A-4147-A177-3AD203B41FA5}">
                      <a16:colId xmlns:a16="http://schemas.microsoft.com/office/drawing/2014/main" val="1039036091"/>
                    </a:ext>
                  </a:extLst>
                </a:gridCol>
              </a:tblGrid>
              <a:tr h="26303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도시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농어촌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066638"/>
                  </a:ext>
                </a:extLst>
              </a:tr>
              <a:tr h="35005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14,000</a:t>
                      </a:r>
                      <a:r>
                        <a:rPr lang="ko-KR" altLang="en-US" sz="16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원</a:t>
                      </a:r>
                      <a:endParaRPr lang="ko-KR" altLang="en-US" sz="1600" b="0" kern="1200" spc="-15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함초롬돋움" panose="020B0504000101010101" pitchFamily="50" charset="-127"/>
                        <a:ea typeface="함초롬돋움" panose="020B0504000101010101" pitchFamily="50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18,000</a:t>
                      </a:r>
                      <a:r>
                        <a:rPr lang="ko-KR" altLang="en-US" sz="16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731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4960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5237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pic>
        <p:nvPicPr>
          <p:cNvPr id="9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AE548986-A7DC-41FA-8D20-73EDECB08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3308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36129" y="1297335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활동내용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536129" y="1772816"/>
            <a:ext cx="9211365" cy="4552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활동 내용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-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다문화</a:t>
            </a:r>
            <a:r>
              <a:rPr lang="en-US" altLang="ko-KR" sz="1600" b="1" spc="-150" dirty="0"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탈북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이주</a:t>
            </a:r>
            <a:r>
              <a:rPr lang="en-US" altLang="ko-KR" sz="1600" b="1" spc="-150" dirty="0"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북한배경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학생 학교생활 적응력 강화 및 기초학력 향상을 위한 학습지원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-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진로지도 및 고민상담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자기주도 학습법 및 학습 동기부여 활동 등</a:t>
            </a:r>
            <a:endParaRPr lang="ko-KR" altLang="en-US" sz="1600" b="1" spc="-150" dirty="0"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 fontAlgn="base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-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이중언어 멘토링의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멘티 학생의 이중언어를 활용하여 한국어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기초학습 지원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학부모 대상 가정통신문 번역 등학교생활 통역지원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※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이외에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초중등학교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기관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대학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원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)·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멘토가 멘티에게 필요한 활동이라고 동의한 경우 활동으로 인정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. 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   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활동기관 업무보조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단순노무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설거지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청소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등의  활동은 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인정하지 않음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•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운영방식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대면 멘토링 또는  활동기관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·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대학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원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)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및 멘토 등 협의를 통해 대면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·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블렌디드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수업 등 가능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- 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멘토링은 실시간 쌍방향 지도를 원칙으로 하고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멘토링 활동 등 증빙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- 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비대면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멘토링 시 시작시간</a:t>
            </a: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종료시간을 포함한 화면 </a:t>
            </a:r>
            <a:r>
              <a:rPr lang="ko-KR" altLang="en-US" sz="1600" b="1" spc="-18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캡처본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등 실제 활동 여부 및 시간을 증빙할 수 있는 자료를 출근부 등록 시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   </a:t>
            </a:r>
            <a:r>
              <a:rPr lang="ko-KR" altLang="en-US" sz="1600" b="1" spc="-1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증빙자료 업로드 필요</a:t>
            </a:r>
            <a:endParaRPr lang="en-US" altLang="ko-KR" sz="1600" b="1" spc="-1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    ※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활용 프로그램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: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(Zoom).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스카이프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(skype), </a:t>
            </a:r>
            <a:r>
              <a:rPr lang="ko-KR" altLang="en-US" sz="14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행아웃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(meet),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네이버밴드 라이브</a:t>
            </a:r>
            <a:r>
              <a:rPr lang="en-US" altLang="ko-KR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,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KoPubWorld돋움체 Light" panose="00000300000000000000" pitchFamily="2" charset="-127"/>
              </a:rPr>
              <a:t>카카오톡 페이스톡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KoPubWorld돋움체 Light" panose="00000300000000000000" pitchFamily="2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827356" cy="369332"/>
            <a:chOff x="1286687" y="1772816"/>
            <a:chExt cx="182735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7203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 절차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570037" y="3504961"/>
            <a:ext cx="1367294" cy="369332"/>
            <a:chOff x="1286687" y="1772816"/>
            <a:chExt cx="1367294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출근부 작성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738436" y="3943392"/>
            <a:ext cx="8335039" cy="2119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별 사전교육 또는 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총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12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차시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을 반드시 이수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하여야 출근부 작성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업무스케줄 등록 전에 서약서 동의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사이버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OT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이수를 완료하여야 업무스케줄 등록이 가능합니다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.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b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</a:b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활동기관 담당자에게 출근부 승인 관련 안내 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매월 활동 종료 후 출근부 최종 승인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제출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필수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시스템 관련 안내 매뉴얼 참고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기관포털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공지사항 확인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출근부는 재단 홈페이지 또는 출근부 앱을 통해 반드시 멘토 본인이 활동 후 즉시 직접 입력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5253338" y="248418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</a:t>
            </a:r>
          </a:p>
        </p:txBody>
      </p:sp>
      <p:sp>
        <p:nvSpPr>
          <p:cNvPr id="32" name="모서리가 둥근 직사각형 31"/>
          <p:cNvSpPr/>
          <p:nvPr/>
        </p:nvSpPr>
        <p:spPr>
          <a:xfrm>
            <a:off x="7455205" y="2462503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온라인 사전교육</a:t>
            </a:r>
            <a:endParaRPr lang="en-US" altLang="ko-KR" sz="16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ko-KR" altLang="en-US" sz="16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이수</a:t>
            </a:r>
          </a:p>
        </p:txBody>
      </p:sp>
      <p:sp>
        <p:nvSpPr>
          <p:cNvPr id="33" name="모서리가 둥근 직사각형 32"/>
          <p:cNvSpPr/>
          <p:nvPr/>
        </p:nvSpPr>
        <p:spPr>
          <a:xfrm>
            <a:off x="3016244" y="254795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</a:t>
            </a:r>
          </a:p>
        </p:txBody>
      </p:sp>
      <p:sp>
        <p:nvSpPr>
          <p:cNvPr id="34" name="모서리가 둥근 직사각형 33"/>
          <p:cNvSpPr/>
          <p:nvPr/>
        </p:nvSpPr>
        <p:spPr>
          <a:xfrm>
            <a:off x="779154" y="2547951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출근부 작성</a:t>
            </a:r>
          </a:p>
        </p:txBody>
      </p:sp>
      <p:sp>
        <p:nvSpPr>
          <p:cNvPr id="35" name="모서리가 둥근 직사각형 34"/>
          <p:cNvSpPr/>
          <p:nvPr/>
        </p:nvSpPr>
        <p:spPr>
          <a:xfrm>
            <a:off x="7490427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배정 멘토 확인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5253338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 배정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3016246" y="1412776"/>
            <a:ext cx="1636420" cy="648072"/>
          </a:xfrm>
          <a:prstGeom prst="roundRect">
            <a:avLst/>
          </a:prstGeom>
          <a:solidFill>
            <a:schemeClr val="tx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</a:p>
        </p:txBody>
      </p:sp>
      <p:sp>
        <p:nvSpPr>
          <p:cNvPr id="39" name="모서리가 둥근 직사각형 38"/>
          <p:cNvSpPr/>
          <p:nvPr/>
        </p:nvSpPr>
        <p:spPr>
          <a:xfrm>
            <a:off x="779154" y="141277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556251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93343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030434" y="153675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8148978" y="2104344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4" name="TextBox 43"/>
          <p:cNvSpPr txBox="1"/>
          <p:nvPr/>
        </p:nvSpPr>
        <p:spPr>
          <a:xfrm rot="10800000">
            <a:off x="7030431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TextBox 44"/>
          <p:cNvSpPr txBox="1"/>
          <p:nvPr/>
        </p:nvSpPr>
        <p:spPr>
          <a:xfrm rot="10800000">
            <a:off x="479334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 rot="10800000">
            <a:off x="2556250" y="267193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47" name="직선 연결선 46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44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85072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36" name="직선 연결선 3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2D04C532-1AFF-404C-A54D-B03B690E0A64}"/>
              </a:ext>
            </a:extLst>
          </p:cNvPr>
          <p:cNvGrpSpPr/>
          <p:nvPr/>
        </p:nvGrpSpPr>
        <p:grpSpPr>
          <a:xfrm>
            <a:off x="570037" y="4037389"/>
            <a:ext cx="2237724" cy="369332"/>
            <a:chOff x="1286687" y="1877149"/>
            <a:chExt cx="2237724" cy="36933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D840DE7-18AF-4331-8873-66C94344B774}"/>
                </a:ext>
              </a:extLst>
            </p:cNvPr>
            <p:cNvSpPr txBox="1"/>
            <p:nvPr/>
          </p:nvSpPr>
          <p:spPr>
            <a:xfrm>
              <a:off x="1393700" y="1877149"/>
              <a:ext cx="21307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허위 서류제출자 제한</a:t>
              </a:r>
            </a:p>
          </p:txBody>
        </p:sp>
        <p:sp>
          <p:nvSpPr>
            <p:cNvPr id="17" name="이등변 삼각형 16">
              <a:extLst>
                <a:ext uri="{FF2B5EF4-FFF2-40B4-BE49-F238E27FC236}">
                  <a16:creationId xmlns:a16="http://schemas.microsoft.com/office/drawing/2014/main" id="{6F9AC56E-602C-409D-81A2-E44527F423B7}"/>
                </a:ext>
              </a:extLst>
            </p:cNvPr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aphicFrame>
        <p:nvGraphicFramePr>
          <p:cNvPr id="18" name="표 17">
            <a:extLst>
              <a:ext uri="{FF2B5EF4-FFF2-40B4-BE49-F238E27FC236}">
                <a16:creationId xmlns:a16="http://schemas.microsoft.com/office/drawing/2014/main" id="{6AC1F6EC-FB82-4451-A75E-4233ACF211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577479"/>
              </p:ext>
            </p:extLst>
          </p:nvPr>
        </p:nvGraphicFramePr>
        <p:xfrm>
          <a:off x="776537" y="1267424"/>
          <a:ext cx="8352927" cy="25953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24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930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유  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정  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제  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4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허위근로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멘토링 활동을 하지 않았거나 할 수 </a:t>
                      </a: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없음에도 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출근부를 작성한 경우</a:t>
                      </a:r>
                      <a:endParaRPr lang="en-US" altLang="ko-KR" sz="14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장학금 환수 및 확정일로부터 </a:t>
                      </a:r>
                      <a:r>
                        <a:rPr lang="en-US" altLang="ko-KR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400" b="1" kern="1200" spc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ko-KR" altLang="en-US" sz="1600" b="1" kern="1200" spc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4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대체근로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실제 근로시간과 출근부 입력시간이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상이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확정일로부터 </a:t>
                      </a:r>
                      <a:r>
                        <a:rPr lang="en-US" altLang="ko-KR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년  멘토링 활동 참여 제한</a:t>
                      </a:r>
                      <a:endParaRPr lang="en-US" altLang="ko-KR" sz="14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42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대리근로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멘토 본인이 아닌 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타인이</a:t>
                      </a:r>
                      <a:r>
                        <a:rPr lang="en-US" altLang="ko-KR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4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멘토링 활동을</a:t>
                      </a:r>
                      <a:r>
                        <a:rPr lang="ko-KR" altLang="en-US" sz="14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대신</a:t>
                      </a:r>
                      <a:r>
                        <a:rPr lang="ko-KR" altLang="en-US" sz="1400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한 경우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장학금 환수 및 멘토와 대리자 모두 확정일로부터 </a:t>
                      </a:r>
                      <a:r>
                        <a:rPr lang="en-US" altLang="ko-KR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년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algn="l" latinLnBrk="1">
                        <a:lnSpc>
                          <a:spcPct val="120000"/>
                        </a:lnSpc>
                      </a:pPr>
                      <a:r>
                        <a:rPr lang="ko-KR" altLang="en-US" sz="1400" b="1" kern="1200" spc="-10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멘토링 활동 참여 제한</a:t>
                      </a:r>
                      <a:endParaRPr lang="en-US" altLang="ko-KR" sz="1400" b="1" kern="1200" spc="-100" baseline="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D814296-F4D1-458E-ADE8-78761E382E9B}"/>
              </a:ext>
            </a:extLst>
          </p:cNvPr>
          <p:cNvSpPr txBox="1"/>
          <p:nvPr/>
        </p:nvSpPr>
        <p:spPr>
          <a:xfrm>
            <a:off x="701938" y="3784327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공공재정환수법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(’20. 1. 1.)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이전 부정근로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행정오류 등으로 장학금이 지급된 경우 공공재정환수 대상이므로 이자 및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제재부가금 등 부과 가능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5D50D49-F5C1-4026-AD41-A2CF27AE7263}"/>
              </a:ext>
            </a:extLst>
          </p:cNvPr>
          <p:cNvSpPr txBox="1"/>
          <p:nvPr/>
        </p:nvSpPr>
        <p:spPr>
          <a:xfrm>
            <a:off x="683525" y="4456061"/>
            <a:ext cx="6857968" cy="751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장학금 지급 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장학금 미지급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년 간 사업 참여 제한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장학금 지급 후 발견 시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사업 참여 중지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장학금 환수 및 발견일로부터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2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년 간 사업 참여 제한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grpSp>
        <p:nvGrpSpPr>
          <p:cNvPr id="21" name="그룹 20">
            <a:extLst>
              <a:ext uri="{FF2B5EF4-FFF2-40B4-BE49-F238E27FC236}">
                <a16:creationId xmlns:a16="http://schemas.microsoft.com/office/drawing/2014/main" id="{003E77D8-87DC-4135-803C-F41903C8CF69}"/>
              </a:ext>
            </a:extLst>
          </p:cNvPr>
          <p:cNvGrpSpPr/>
          <p:nvPr/>
        </p:nvGrpSpPr>
        <p:grpSpPr>
          <a:xfrm>
            <a:off x="570037" y="5301208"/>
            <a:ext cx="2492602" cy="369332"/>
            <a:chOff x="1286687" y="1772816"/>
            <a:chExt cx="2492602" cy="369332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36E7D58-7F21-4C8C-B260-2B88F5293632}"/>
                </a:ext>
              </a:extLst>
            </p:cNvPr>
            <p:cNvSpPr txBox="1"/>
            <p:nvPr/>
          </p:nvSpPr>
          <p:spPr>
            <a:xfrm>
              <a:off x="1393700" y="1772816"/>
              <a:ext cx="23855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이해관계 회피 의무 준수</a:t>
              </a:r>
            </a:p>
          </p:txBody>
        </p:sp>
        <p:sp>
          <p:nvSpPr>
            <p:cNvPr id="23" name="이등변 삼각형 22">
              <a:extLst>
                <a:ext uri="{FF2B5EF4-FFF2-40B4-BE49-F238E27FC236}">
                  <a16:creationId xmlns:a16="http://schemas.microsoft.com/office/drawing/2014/main" id="{E44EFA6E-9F10-47A9-9AF1-C0DD3AB731EB}"/>
                </a:ext>
              </a:extLst>
            </p:cNvPr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8C022229-6791-4AE1-B3E6-C12756DAE21D}"/>
              </a:ext>
            </a:extLst>
          </p:cNvPr>
          <p:cNvSpPr/>
          <p:nvPr/>
        </p:nvSpPr>
        <p:spPr>
          <a:xfrm>
            <a:off x="738436" y="5660458"/>
            <a:ext cx="9116072" cy="406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멘토와 활동기관 및 활동장소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근로지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담당자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대표자 포함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가 가족관계 등의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이해관계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가 있는 경우 해당 근로지에서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D49E16-9834-45ED-9944-4C71A8CAC1C4}"/>
              </a:ext>
            </a:extLst>
          </p:cNvPr>
          <p:cNvSpPr txBox="1"/>
          <p:nvPr/>
        </p:nvSpPr>
        <p:spPr>
          <a:xfrm>
            <a:off x="843197" y="6331561"/>
            <a:ext cx="8045821" cy="318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※ 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이해관계 회피 의무 </a:t>
            </a:r>
            <a:r>
              <a:rPr lang="ko-KR" altLang="en-US" sz="12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미준수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시</a:t>
            </a:r>
            <a:r>
              <a:rPr lang="en-US" altLang="ko-KR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2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대학으로부터 기 지급된 장학금 환수</a:t>
            </a:r>
            <a:endParaRPr lang="en-US" altLang="ko-KR" sz="12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59052BD5-6EFE-46A4-B03C-4634072D01B8}"/>
              </a:ext>
            </a:extLst>
          </p:cNvPr>
          <p:cNvGrpSpPr/>
          <p:nvPr/>
        </p:nvGrpSpPr>
        <p:grpSpPr>
          <a:xfrm>
            <a:off x="570037" y="836712"/>
            <a:ext cx="2287418" cy="369332"/>
            <a:chOff x="1286687" y="1772816"/>
            <a:chExt cx="2287418" cy="36933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CF84262-B619-4912-9FED-0C390BA472E0}"/>
                </a:ext>
              </a:extLst>
            </p:cNvPr>
            <p:cNvSpPr txBox="1"/>
            <p:nvPr/>
          </p:nvSpPr>
          <p:spPr>
            <a:xfrm>
              <a:off x="1393700" y="1772816"/>
              <a:ext cx="218040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부정근로 유형 및 제재</a:t>
              </a:r>
            </a:p>
          </p:txBody>
        </p:sp>
        <p:sp>
          <p:nvSpPr>
            <p:cNvPr id="33" name="이등변 삼각형 32">
              <a:extLst>
                <a:ext uri="{FF2B5EF4-FFF2-40B4-BE49-F238E27FC236}">
                  <a16:creationId xmlns:a16="http://schemas.microsoft.com/office/drawing/2014/main" id="{52E9D306-3FB4-49DF-B95A-3806E9C1D827}"/>
                </a:ext>
              </a:extLst>
            </p:cNvPr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3466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및 출근부 작성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088232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유의사항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738436" y="1312193"/>
            <a:ext cx="8823076" cy="4488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대학추천 및 활동기관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멘토가 학교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또는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‘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온라인 사전교육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’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을 이수하지 않으면 출근부 입력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일시적인 휴강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공결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등으로 인하여 발생된 시간에 이루어진 활동은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학업시간표와 중복되어 멘토링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멘토의 학적이 변동될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변동 당일의 </a:t>
            </a:r>
            <a:r>
              <a:rPr lang="ko-KR" altLang="en-US" sz="1600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활동까지만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인정됨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에서 지정한 학기당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최대활동시간을 초과하는 활동내용은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멘토링 활동시간은 봉사활동시간으로 인정 가능하며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봉사활동시간 인정관련 세부기준은 해당 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의 학칙 등 자체 학사운영에 따름</a:t>
            </a:r>
            <a:r>
              <a:rPr lang="en-US" altLang="ko-KR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이는</a:t>
            </a:r>
            <a:r>
              <a:rPr lang="en-US" altLang="ko-KR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r>
              <a:rPr lang="ko-KR" altLang="en-US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 내부상 인정되는 봉사시간으로</a:t>
            </a:r>
            <a:r>
              <a:rPr lang="en-US" altLang="ko-KR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1365</a:t>
            </a:r>
            <a:r>
              <a:rPr lang="ko-KR" altLang="en-US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등 외부 봉사시간으로 별도 인정 되지 않음</a:t>
            </a:r>
            <a:r>
              <a:rPr lang="en-US" altLang="ko-KR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endParaRPr lang="en-US" altLang="ko-KR" sz="12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퇴근 시 이동시간은 멘토링 활동으로 인정되지 않음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tabLst>
                <a:tab pos="180975" algn="l"/>
              </a:tabLst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※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활동도우미에 한하여 출장에 대한 증빙서류가 있을 경우 예외 인정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타 대학생 근로장학금 사업 간 중복 참여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361950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Tx/>
              <a:buChar char="-"/>
              <a:tabLst>
                <a:tab pos="180975" algn="l"/>
              </a:tabLst>
            </a:pP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탈북학생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이주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북한배경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멘토링 장학금 사업 참여 학생은 국가근로장학금 및 대학생 청소년교육지원장학금 사업에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중복참여 불가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3181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9960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32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</a:p>
          </p:txBody>
        </p:sp>
      </p:grpSp>
      <p:pic>
        <p:nvPicPr>
          <p:cNvPr id="9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1CAE5D64-B237-41C7-AAD4-05B03D5AC5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490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227634" y="1907306"/>
            <a:ext cx="7616180" cy="2847706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나의 역량을 진단하고 나의 꿈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향한 계획을 수립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현재 어떤 상태이고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역량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장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/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단점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ko-KR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나는 무엇이 되고 싶은가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위해 무엇을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멘토링은 꿈을 이루는 과정에서 어떤 의미가 있는가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나는 이번 멘토링 활동을 통해 무엇을 얻을 것인가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lvl="0" indent="180975">
              <a:lnSpc>
                <a:spcPct val="14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 이를 얻기 위해서는 어떻게 해야 하는가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6440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2038952" cy="369332"/>
            <a:chOff x="1286687" y="1772816"/>
            <a:chExt cx="203895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9319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사전준비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계획수립</a:t>
              </a:r>
              <a:r>
                <a:rPr lang="en-US" altLang="ko-KR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endPara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227634" y="1907306"/>
            <a:ext cx="7616180" cy="2313781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함께 유익한 맞춤형 멘토링이 되도록 계획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여건이 허락되는 한 멘티 및 활동기관 담당자와 대화를 많이 하여 멘티가 필요한 것이 무엇인지 파악한다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활동이 끝난 후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달성하고자 하는 목표를 함께 설정해 본다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목표를 달성하기 위하여 수행할 멘토링 활동에 대해 내용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수단 등을 구체적으로 계획한다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.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활동을 위한 규칙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상호간 약속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을 수립한다</a:t>
            </a:r>
            <a:r>
              <a:rPr lang="en-US" altLang="ko-KR" sz="1400" kern="0" dirty="0">
                <a:solidFill>
                  <a:schemeClr val="tx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Arial Unicode MS" pitchFamily="50" charset="-127"/>
              </a:rPr>
              <a:t>.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365725" y="1718127"/>
              <a:ext cx="18758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 성장계획수립</a:t>
              </a:r>
              <a:endPara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095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4596" y="457622"/>
            <a:ext cx="1934690" cy="552458"/>
            <a:chOff x="454596" y="457622"/>
            <a:chExt cx="1934690" cy="552458"/>
          </a:xfrm>
        </p:grpSpPr>
        <p:sp>
          <p:nvSpPr>
            <p:cNvPr id="4" name="TextBox 3"/>
            <p:cNvSpPr txBox="1"/>
            <p:nvPr/>
          </p:nvSpPr>
          <p:spPr>
            <a:xfrm>
              <a:off x="454596" y="457622"/>
              <a:ext cx="1499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b="1" spc="-150" dirty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학습내용</a:t>
              </a:r>
              <a:endParaRPr lang="en-US" altLang="ko-KR" sz="2800" b="1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49935" y="1010080"/>
              <a:ext cx="1308450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이등변 삼각형 2"/>
            <p:cNvSpPr/>
            <p:nvPr/>
          </p:nvSpPr>
          <p:spPr>
            <a:xfrm rot="16200000">
              <a:off x="2121119" y="595081"/>
              <a:ext cx="288032" cy="248303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" name="직사각형 4"/>
          <p:cNvSpPr/>
          <p:nvPr/>
        </p:nvSpPr>
        <p:spPr>
          <a:xfrm>
            <a:off x="2389609" y="142875"/>
            <a:ext cx="7357885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2836193" y="846237"/>
            <a:ext cx="1567540" cy="400110"/>
            <a:chOff x="2836193" y="846237"/>
            <a:chExt cx="1567540" cy="400110"/>
          </a:xfrm>
        </p:grpSpPr>
        <p:sp>
          <p:nvSpPr>
            <p:cNvPr id="9" name="TextBox 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2836193" y="1582054"/>
            <a:ext cx="2370645" cy="400110"/>
            <a:chOff x="2836193" y="846237"/>
            <a:chExt cx="2370645" cy="400110"/>
          </a:xfrm>
        </p:grpSpPr>
        <p:sp>
          <p:nvSpPr>
            <p:cNvPr id="16" name="TextBox 1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02149" y="846237"/>
              <a:ext cx="19046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</a:p>
          </p:txBody>
        </p:sp>
      </p:grpSp>
      <p:grpSp>
        <p:nvGrpSpPr>
          <p:cNvPr id="19" name="그룹 18"/>
          <p:cNvGrpSpPr/>
          <p:nvPr/>
        </p:nvGrpSpPr>
        <p:grpSpPr>
          <a:xfrm>
            <a:off x="2836193" y="2317871"/>
            <a:ext cx="2829103" cy="400110"/>
            <a:chOff x="2836193" y="846237"/>
            <a:chExt cx="2829103" cy="400110"/>
          </a:xfrm>
        </p:grpSpPr>
        <p:sp>
          <p:nvSpPr>
            <p:cNvPr id="20" name="TextBox 19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03</a:t>
              </a:r>
              <a:endPara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2149" y="846237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지원내용 및 의무사항</a:t>
              </a: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2836193" y="3053688"/>
            <a:ext cx="2657582" cy="400110"/>
            <a:chOff x="2836193" y="846237"/>
            <a:chExt cx="2657582" cy="400110"/>
          </a:xfrm>
        </p:grpSpPr>
        <p:sp>
          <p:nvSpPr>
            <p:cNvPr id="23" name="TextBox 22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04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302149" y="846237"/>
              <a:ext cx="2191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및 출근부 작성</a:t>
              </a:r>
            </a:p>
          </p:txBody>
        </p:sp>
      </p:grpSp>
      <p:grpSp>
        <p:nvGrpSpPr>
          <p:cNvPr id="25" name="그룹 24"/>
          <p:cNvGrpSpPr/>
          <p:nvPr/>
        </p:nvGrpSpPr>
        <p:grpSpPr>
          <a:xfrm>
            <a:off x="2836193" y="3789505"/>
            <a:ext cx="1753488" cy="400110"/>
            <a:chOff x="2836193" y="846237"/>
            <a:chExt cx="1753488" cy="400110"/>
          </a:xfrm>
        </p:grpSpPr>
        <p:sp>
          <p:nvSpPr>
            <p:cNvPr id="26" name="TextBox 25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05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302149" y="846237"/>
              <a:ext cx="128753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</a:t>
              </a:r>
              <a:r>
                <a:rPr lang="en-US" altLang="ko-KR" sz="2000" b="1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Tip</a:t>
              </a:r>
              <a:endParaRPr lang="ko-KR" altLang="en-US" sz="20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2836193" y="4525322"/>
            <a:ext cx="1567540" cy="400110"/>
            <a:chOff x="2836193" y="846237"/>
            <a:chExt cx="1567540" cy="400110"/>
          </a:xfrm>
        </p:grpSpPr>
        <p:sp>
          <p:nvSpPr>
            <p:cNvPr id="29" name="TextBox 28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02149" y="846237"/>
              <a:ext cx="11015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2836193" y="5261138"/>
            <a:ext cx="2704069" cy="400110"/>
            <a:chOff x="2836193" y="846237"/>
            <a:chExt cx="2704069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2836193" y="846237"/>
              <a:ext cx="428322" cy="4001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altLang="ko-KR" sz="20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302149" y="846237"/>
              <a:ext cx="22381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2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accent3">
                      <a:lumMod val="50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ko-KR" altLang="en-US" sz="20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accent3">
                    <a:lumMod val="50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18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1367294" cy="369332"/>
            <a:chOff x="1286687" y="1772816"/>
            <a:chExt cx="1367294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활동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973510" y="1412776"/>
            <a:ext cx="7870304" cy="1728192"/>
            <a:chOff x="973510" y="1412776"/>
            <a:chExt cx="7870304" cy="1728192"/>
          </a:xfrm>
        </p:grpSpPr>
        <p:sp>
          <p:nvSpPr>
            <p:cNvPr id="19" name="직사각형 18"/>
            <p:cNvSpPr/>
            <p:nvPr/>
          </p:nvSpPr>
          <p:spPr>
            <a:xfrm>
              <a:off x="1227634" y="1907307"/>
              <a:ext cx="7616180" cy="1233661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계획 대비 실천 현황 및 역량 향상 정도를 끊임없이 체크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후 잘하고 있는 점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개선해야 하는 점 등을 각 멘토 역량별로 끊임없이 검토한다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</p:txBody>
        </p:sp>
        <p:grpSp>
          <p:nvGrpSpPr>
            <p:cNvPr id="2" name="그룹 1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12" name="그룹 11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16" name="한쪽 모서리가 잘린 사각형 1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7" name="한쪽 모서리가 잘린 사각형 1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18" name="한쪽 모서리가 잘린 사각형 1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5" name="TextBox 14"/>
              <p:cNvSpPr txBox="1"/>
              <p:nvPr/>
            </p:nvSpPr>
            <p:spPr>
              <a:xfrm>
                <a:off x="1365725" y="1718127"/>
                <a:ext cx="18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활동내용 자가점검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grpSp>
        <p:nvGrpSpPr>
          <p:cNvPr id="20" name="그룹 19"/>
          <p:cNvGrpSpPr/>
          <p:nvPr/>
        </p:nvGrpSpPr>
        <p:grpSpPr>
          <a:xfrm>
            <a:off x="973510" y="3510533"/>
            <a:ext cx="7870304" cy="2592288"/>
            <a:chOff x="973510" y="1412776"/>
            <a:chExt cx="7870304" cy="2592288"/>
          </a:xfrm>
        </p:grpSpPr>
        <p:sp>
          <p:nvSpPr>
            <p:cNvPr id="22" name="직사각형 21"/>
            <p:cNvSpPr/>
            <p:nvPr/>
          </p:nvSpPr>
          <p:spPr>
            <a:xfrm>
              <a:off x="1227634" y="1907307"/>
              <a:ext cx="7616180" cy="2097757"/>
            </a:xfrm>
            <a:prstGeom prst="rect">
              <a:avLst/>
            </a:prstGeom>
            <a:solidFill>
              <a:srgbClr val="E0E0E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1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85750" indent="-200025"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  <a:buFontTx/>
                <a:buChar char="-"/>
              </a:pP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철저히 준비하고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멘티와 진심으로 친해지며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성실히 멘토링을 수행</a:t>
              </a:r>
              <a:endPara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20000"/>
                </a:lnSpc>
                <a:buClr>
                  <a:schemeClr val="tx2">
                    <a:lumMod val="75000"/>
                  </a:schemeClr>
                </a:buClr>
              </a:pPr>
              <a:endParaRPr lang="en-US" altLang="ko-KR" sz="7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lvl="0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하루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멘토링을 할 내용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준비물 등 체크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시작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10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분 전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ice breaking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관심사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학교생활 이야기 등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4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이전시간 내용 복습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오늘의 목표 설정 및 흥미유발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학습 및 멘토링 →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내용정리 및 차주 계획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marL="271463" indent="-90488" latinLnBrk="0">
                <a:lnSpc>
                  <a:spcPct val="140000"/>
                </a:lnSpc>
                <a:defRPr/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점검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멘토링 수준은 적절한지 등을 점검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보완 및 개선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973510" y="1412776"/>
              <a:ext cx="2418400" cy="690213"/>
              <a:chOff x="1094441" y="1557687"/>
              <a:chExt cx="2418400" cy="690213"/>
            </a:xfrm>
          </p:grpSpPr>
          <p:grpSp>
            <p:nvGrpSpPr>
              <p:cNvPr id="24" name="그룹 23"/>
              <p:cNvGrpSpPr/>
              <p:nvPr/>
            </p:nvGrpSpPr>
            <p:grpSpPr>
              <a:xfrm>
                <a:off x="1094441" y="1557687"/>
                <a:ext cx="2418400" cy="690213"/>
                <a:chOff x="1136576" y="3406130"/>
                <a:chExt cx="2059657" cy="874197"/>
              </a:xfrm>
            </p:grpSpPr>
            <p:sp>
              <p:nvSpPr>
                <p:cNvPr id="26" name="한쪽 모서리가 잘린 사각형 25"/>
                <p:cNvSpPr/>
                <p:nvPr/>
              </p:nvSpPr>
              <p:spPr>
                <a:xfrm flipV="1">
                  <a:off x="1136576" y="3406130"/>
                  <a:ext cx="2013492" cy="792088"/>
                </a:xfrm>
                <a:prstGeom prst="snip1Rect">
                  <a:avLst/>
                </a:prstGeom>
                <a:solidFill>
                  <a:schemeClr val="tx1">
                    <a:lumMod val="50000"/>
                    <a:lumOff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한쪽 모서리가 잘린 사각형 26"/>
                <p:cNvSpPr/>
                <p:nvPr/>
              </p:nvSpPr>
              <p:spPr>
                <a:xfrm flipV="1">
                  <a:off x="1182741" y="3453383"/>
                  <a:ext cx="2013492" cy="792088"/>
                </a:xfrm>
                <a:prstGeom prst="snip1Rect">
                  <a:avLst/>
                </a:prstGeom>
                <a:solidFill>
                  <a:schemeClr val="accent3">
                    <a:lumMod val="75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8" name="한쪽 모서리가 잘린 사각형 27"/>
                <p:cNvSpPr/>
                <p:nvPr/>
              </p:nvSpPr>
              <p:spPr>
                <a:xfrm flipV="1">
                  <a:off x="1159311" y="3488239"/>
                  <a:ext cx="2013492" cy="792088"/>
                </a:xfrm>
                <a:prstGeom prst="snip1Rect">
                  <a:avLst/>
                </a:prstGeom>
                <a:noFill/>
                <a:ln w="12700">
                  <a:solidFill>
                    <a:schemeClr val="bg1">
                      <a:alpha val="7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25" name="TextBox 24"/>
              <p:cNvSpPr txBox="1"/>
              <p:nvPr/>
            </p:nvSpPr>
            <p:spPr>
              <a:xfrm>
                <a:off x="1673503" y="1718127"/>
                <a:ext cx="1260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ko-KR" altLang="en-US" b="1" spc="-150" dirty="0">
                    <a:ln>
                      <a:solidFill>
                        <a:schemeClr val="accent1">
                          <a:alpha val="0"/>
                        </a:schemeClr>
                      </a:solidFill>
                    </a:ln>
                    <a:solidFill>
                      <a:schemeClr val="bg1"/>
                    </a:solidFill>
                    <a:latin typeface="함초롬돋움" panose="020B0504000101010101" pitchFamily="50" charset="-127"/>
                    <a:ea typeface="함초롬돋움" panose="020B0504000101010101" pitchFamily="50" charset="-127"/>
                    <a:cs typeface="함초롬돋움" panose="020B0504000101010101" pitchFamily="50" charset="-127"/>
                  </a:rPr>
                  <a:t>멘토링 실시</a:t>
                </a:r>
                <a:endPara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endParaRP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30" name="직선 연결선 29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24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>
            <a:off x="570037" y="836712"/>
            <a:ext cx="907232" cy="369332"/>
            <a:chOff x="1286687" y="1772816"/>
            <a:chExt cx="907232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8002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마무리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9" name="직사각형 18"/>
          <p:cNvSpPr/>
          <p:nvPr/>
        </p:nvSpPr>
        <p:spPr>
          <a:xfrm>
            <a:off x="1227634" y="1907307"/>
            <a:ext cx="7616180" cy="2169765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85750" indent="-200025">
              <a:lnSpc>
                <a:spcPct val="120000"/>
              </a:lnSpc>
              <a:buClr>
                <a:schemeClr val="tx2">
                  <a:lumMod val="75000"/>
                </a:schemeClr>
              </a:buClr>
              <a:buFontTx/>
              <a:buChar char="-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 달성 여부 확인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 평가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 설정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소감 나누기 등을 통해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85725"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멘토링 마무리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목표점검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멘티와 합의한 목표는 무엇이며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어느 정도 달성하였는가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?</a:t>
            </a: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현재평가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활동 초기 대비 성취현황 및 잘하고 있는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발전된 점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보충해야 할 점 등을 점검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marL="271463" lvl="0" indent="-90488" latinLnBrk="0">
              <a:lnSpc>
                <a:spcPct val="140000"/>
              </a:lnSpc>
              <a:defRPr/>
            </a:pP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·  </a:t>
            </a:r>
            <a:r>
              <a:rPr lang="ko-KR" altLang="en-US" sz="14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새로운 목표설정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: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멘티의 중장기 목표 설정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목표달성 방법 연구</a:t>
            </a:r>
            <a:r>
              <a: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, </a:t>
            </a:r>
            <a:r>
              <a:rPr lang="ko-KR" altLang="en-US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 종료 후 멘티와의 관계 설정</a:t>
            </a:r>
            <a:endParaRPr lang="en-US" altLang="ko-KR" sz="14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973510" y="1412776"/>
            <a:ext cx="2418400" cy="690213"/>
            <a:chOff x="1094441" y="1557687"/>
            <a:chExt cx="2418400" cy="690213"/>
          </a:xfrm>
        </p:grpSpPr>
        <p:grpSp>
          <p:nvGrpSpPr>
            <p:cNvPr id="12" name="그룹 11"/>
            <p:cNvGrpSpPr/>
            <p:nvPr/>
          </p:nvGrpSpPr>
          <p:grpSpPr>
            <a:xfrm>
              <a:off x="1094441" y="1557687"/>
              <a:ext cx="2418400" cy="690213"/>
              <a:chOff x="1136576" y="3406130"/>
              <a:chExt cx="2059657" cy="874197"/>
            </a:xfrm>
          </p:grpSpPr>
          <p:sp>
            <p:nvSpPr>
              <p:cNvPr id="16" name="한쪽 모서리가 잘린 사각형 15"/>
              <p:cNvSpPr/>
              <p:nvPr/>
            </p:nvSpPr>
            <p:spPr>
              <a:xfrm flipV="1">
                <a:off x="1136576" y="3406130"/>
                <a:ext cx="2013492" cy="792088"/>
              </a:xfrm>
              <a:prstGeom prst="snip1Rect">
                <a:avLst/>
              </a:prstGeom>
              <a:solidFill>
                <a:schemeClr val="tx1">
                  <a:lumMod val="50000"/>
                  <a:lumOff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한쪽 모서리가 잘린 사각형 16"/>
              <p:cNvSpPr/>
              <p:nvPr/>
            </p:nvSpPr>
            <p:spPr>
              <a:xfrm flipV="1">
                <a:off x="1182741" y="3453383"/>
                <a:ext cx="2013492" cy="792088"/>
              </a:xfrm>
              <a:prstGeom prst="snip1Rect">
                <a:avLst/>
              </a:prstGeom>
              <a:solidFill>
                <a:schemeClr val="accent3">
                  <a:lumMod val="75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한쪽 모서리가 잘린 사각형 17"/>
              <p:cNvSpPr/>
              <p:nvPr/>
            </p:nvSpPr>
            <p:spPr>
              <a:xfrm flipV="1">
                <a:off x="1159311" y="3488239"/>
                <a:ext cx="2013492" cy="792088"/>
              </a:xfrm>
              <a:prstGeom prst="snip1Rect">
                <a:avLst/>
              </a:prstGeom>
              <a:noFill/>
              <a:ln w="12700">
                <a:solidFill>
                  <a:schemeClr val="bg1">
                    <a:alpha val="7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1673502" y="1718127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마무리</a:t>
              </a:r>
              <a:endPara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89072" y="246931"/>
            <a:ext cx="1287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멘토링 </a:t>
            </a:r>
            <a:r>
              <a:rPr lang="en-US" altLang="ko-KR" sz="20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Tip</a:t>
            </a:r>
          </a:p>
        </p:txBody>
      </p:sp>
      <p:cxnSp>
        <p:nvCxnSpPr>
          <p:cNvPr id="22" name="직선 연결선 21"/>
          <p:cNvCxnSpPr/>
          <p:nvPr/>
        </p:nvCxnSpPr>
        <p:spPr>
          <a:xfrm>
            <a:off x="344488" y="662477"/>
            <a:ext cx="1232116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659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06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pic>
        <p:nvPicPr>
          <p:cNvPr id="9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935FDD26-709A-450D-8DDA-EB896D428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5284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주의사항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12416" cy="369332"/>
            <a:chOff x="1286687" y="1772816"/>
            <a:chExt cx="1112416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주의사항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594420" y="1312193"/>
            <a:ext cx="8823076" cy="1774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선발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대학추천 및 기관 배정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이전의 활동에 대해 인정 불가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탈북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북한배경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학생 멘토링장학금 사업은 교내장학금 등과 중복수혜 가능하나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활동시간의 중복이 없어야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40404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탈북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북한배경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40404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학생 멘토링장학금 사업 참여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학생은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국가근로장학금 및 대학생 청소년교육지원장학금 사업과 중복참여 불가</a:t>
            </a:r>
            <a:endParaRPr lang="en-US" altLang="ko-KR" sz="14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3823AF-AC93-4A45-A59B-43A56983FB43}"/>
              </a:ext>
            </a:extLst>
          </p:cNvPr>
          <p:cNvSpPr txBox="1"/>
          <p:nvPr/>
        </p:nvSpPr>
        <p:spPr>
          <a:xfrm>
            <a:off x="541462" y="3192739"/>
            <a:ext cx="8823076" cy="3153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멘토의 신청내용 및 제출서류가 허위로 확인될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정학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퇴학 등 학사징계를 받은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자퇴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제적 등 학생 신분을 상실한 경우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부정근로 내역이 적발된 경우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멘토의 자격 박탈 가능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선발된 모든 멘토는 활동 시작 전 반드시 활동기관 담당자에게 사업소개 자료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매뉴얼 등을 참고하여 사업 관련 안내를 해주어야 함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부득이하게 기한 내 출근부 입력을 못하였거나 수정이 필요할 때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활동기관 담당자에게 입력 및 수정 요청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rgbClr val="FF4747"/>
              </a:buClr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다문화 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탈북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이주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북한배경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학생 멘토링장학금 사업은 참여 대학별로 운영 방법 및 기간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시간 등이 상이함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. </a:t>
            </a:r>
          </a:p>
          <a:p>
            <a:pPr>
              <a:lnSpc>
                <a:spcPct val="140000"/>
              </a:lnSpc>
              <a:buClr>
                <a:srgbClr val="FF4747"/>
              </a:buClr>
              <a:tabLst>
                <a:tab pos="180975" algn="l"/>
              </a:tabLst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   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따라서 소속대학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의 자체 운영 기준을 꼭 확인하여 활동에 불이익이 없도록 할 것</a:t>
            </a:r>
            <a:endParaRPr lang="en-US" altLang="ko-KR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4747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91471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5274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07</a:t>
              </a:r>
              <a:endParaRPr lang="ko-KR" altLang="en-US" sz="36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61990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자주 묻는 질문</a:t>
              </a:r>
              <a:r>
                <a:rPr lang="en-US" altLang="ko-KR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(FAQ)</a:t>
              </a:r>
              <a:endParaRPr lang="en-US" altLang="ko-KR" sz="32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pic>
        <p:nvPicPr>
          <p:cNvPr id="9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86E7EAD0-44D6-46EC-987E-EFDB59976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993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일정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212976"/>
            <a:ext cx="2082234" cy="369332"/>
            <a:chOff x="1286687" y="1772816"/>
            <a:chExt cx="208223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9752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 기관 찾기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3" name="그룹 42"/>
          <p:cNvGrpSpPr/>
          <p:nvPr/>
        </p:nvGrpSpPr>
        <p:grpSpPr>
          <a:xfrm>
            <a:off x="803377" y="1203770"/>
            <a:ext cx="8765647" cy="1946434"/>
            <a:chOff x="803377" y="1202085"/>
            <a:chExt cx="8765647" cy="1946434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1386751"/>
              <a:ext cx="58833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2026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년도 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다문화 </a:t>
              </a:r>
              <a:r>
                <a: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· 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탈북</a:t>
              </a:r>
              <a:r>
                <a: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이주</a:t>
              </a:r>
              <a:r>
                <a: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· 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북한배경</a:t>
              </a:r>
              <a:r>
                <a:rPr lang="en-US" altLang="ko-KR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학생 멘토링장학금 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</a:t>
              </a:r>
              <a:endParaRPr lang="en-US" altLang="ko-KR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일정이 어떻게 되나요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458634" y="2084500"/>
              <a:ext cx="511039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활동기간은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2026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3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월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~ 2027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년 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(12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개월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)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입니다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대학별 활동시간과 기간이 상이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반드시 소속대학의 공지를 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확인해주시기 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803377" y="3663496"/>
            <a:ext cx="8883539" cy="2725383"/>
            <a:chOff x="803377" y="4007038"/>
            <a:chExt cx="8883539" cy="2725383"/>
          </a:xfrm>
        </p:grpSpPr>
        <p:sp>
          <p:nvSpPr>
            <p:cNvPr id="30" name="TextBox 29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2" name="직선 연결선 31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492989" y="4488484"/>
              <a:ext cx="40831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가능한 기관은 어떻게 찾을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711516" y="5716758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2830470" y="6628479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3331780" y="5254524"/>
              <a:ext cx="6355136" cy="1030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활동가능기관 중 멘토 수요 신청한 기관은 희망근로지 신청 시 </a:t>
              </a:r>
              <a:r>
                <a:rPr lang="ko-KR" altLang="en-US" sz="14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확인가능합니다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 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다문화 </a:t>
              </a:r>
              <a:r>
                <a:rPr lang="en-US" altLang="ko-KR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· </a:t>
              </a:r>
              <a:r>
                <a:rPr lang="ko-KR" altLang="en-US" sz="14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탈북학생</a:t>
              </a:r>
              <a:r>
                <a:rPr lang="ko-KR" altLang="en-US" sz="14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멘토링장학금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사업 커뮤니티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(</a:t>
              </a:r>
              <a:r>
                <a:rPr lang="en-US" altLang="ko-KR" sz="1400" spc="-150" dirty="0"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</a:rPr>
                <a:t>http://cafe.naver.com/kosafdtmentoring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endParaRPr lang="en-US" altLang="ko-KR" sz="14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활동참고자료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게시판의 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‘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활동가능 근로기관 찾기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매뉴얼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’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을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참고해주시기 바랍니다</a:t>
              </a: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  <a:buClr>
                  <a:schemeClr val="tx2">
                    <a:lumMod val="75000"/>
                  </a:schemeClr>
                </a:buClr>
              </a:pPr>
              <a:r>
                <a:rPr lang="en-US" altLang="ko-KR" sz="14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en-US" altLang="ko-KR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※ </a:t>
              </a:r>
              <a:r>
                <a:rPr lang="ko-KR" altLang="en-US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희망근로지 신청 경로</a:t>
              </a:r>
              <a:r>
                <a:rPr lang="en-US" altLang="ko-KR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: </a:t>
              </a:r>
              <a:r>
                <a:rPr lang="ko-KR" altLang="en-US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재단홈페이지</a:t>
              </a:r>
              <a:r>
                <a:rPr lang="en-US" altLang="ko-KR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(www.kosaf.go.kr) &gt; </a:t>
              </a:r>
              <a:r>
                <a:rPr lang="ko-KR" altLang="en-US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인재육성</a:t>
              </a:r>
              <a:r>
                <a:rPr lang="en-US" altLang="ko-KR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1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대학생지식멘토링</a:t>
              </a:r>
              <a:r>
                <a:rPr lang="en-US" altLang="ko-KR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&gt; </a:t>
              </a:r>
              <a:r>
                <a:rPr lang="ko-KR" altLang="en-US" sz="11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다문화 </a:t>
              </a:r>
              <a:r>
                <a:rPr lang="en-US" altLang="ko-KR" sz="11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· </a:t>
              </a:r>
              <a:r>
                <a:rPr lang="ko-KR" altLang="en-US" sz="1100" b="1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탈북학생</a:t>
              </a:r>
              <a:r>
                <a:rPr lang="ko-KR" altLang="en-US" sz="11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멘토링</a:t>
              </a:r>
              <a:r>
                <a:rPr lang="en-US" altLang="ko-KR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&gt;  </a:t>
              </a:r>
              <a:r>
                <a:rPr lang="ko-KR" altLang="en-US" sz="11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희망근로지 신청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70072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기관 변경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803377" y="1202085"/>
            <a:ext cx="8398095" cy="1946434"/>
            <a:chOff x="803377" y="1202085"/>
            <a:chExt cx="8398095" cy="1946434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630483"/>
              <a:ext cx="4139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 중 활동기관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멘티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을 변경할 수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367044" y="2412464"/>
              <a:ext cx="4368504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부득이한 사유로 근로기관을 변경해야 할 경우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기관 및 소속대학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담당자와의 협의 하에 변경 가능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570037" y="3125147"/>
            <a:ext cx="1112416" cy="369332"/>
            <a:chOff x="1286687" y="1772816"/>
            <a:chExt cx="1112416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성적기준</a:t>
              </a:r>
            </a:p>
          </p:txBody>
        </p:sp>
        <p:sp>
          <p:nvSpPr>
            <p:cNvPr id="42" name="이등변 삼각형 41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803377" y="3500045"/>
            <a:ext cx="8502987" cy="2726085"/>
            <a:chOff x="803377" y="4007038"/>
            <a:chExt cx="8502987" cy="2726085"/>
          </a:xfrm>
        </p:grpSpPr>
        <p:sp>
          <p:nvSpPr>
            <p:cNvPr id="44" name="TextBox 43"/>
            <p:cNvSpPr txBox="1"/>
            <p:nvPr/>
          </p:nvSpPr>
          <p:spPr>
            <a:xfrm>
              <a:off x="803377" y="4007038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5" name="직선 연결선 44"/>
            <p:cNvCxnSpPr/>
            <p:nvPr/>
          </p:nvCxnSpPr>
          <p:spPr>
            <a:xfrm>
              <a:off x="922331" y="4909234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484220" y="4444687"/>
              <a:ext cx="37785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사업참여 시 별도의 성적기준이 있나요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654427" y="5717460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48" name="직선 연결선 47"/>
            <p:cNvCxnSpPr/>
            <p:nvPr/>
          </p:nvCxnSpPr>
          <p:spPr>
            <a:xfrm>
              <a:off x="3773381" y="6629181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>
            <a:xfrm>
              <a:off x="4448944" y="5963585"/>
              <a:ext cx="4857420" cy="6060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다문화</a:t>
              </a:r>
              <a:r>
                <a:rPr lang="en-US" altLang="ko-KR" sz="16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· </a:t>
              </a:r>
              <a:r>
                <a:rPr lang="ko-KR" altLang="en-US" sz="15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탈북학생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멘토링장학금은 성적기준이 없습니다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단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자기소개서를 제출해야 합니다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0336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22381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자주 묻는 질문</a:t>
            </a:r>
            <a:r>
              <a:rPr lang="en-US" altLang="ko-KR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(FAQ)</a:t>
            </a:r>
            <a:endParaRPr lang="en-US" altLang="ko-KR" sz="20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2182697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지급일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554500" y="1228860"/>
            <a:ext cx="8470103" cy="2027967"/>
            <a:chOff x="803377" y="1202085"/>
            <a:chExt cx="8470103" cy="2027967"/>
          </a:xfrm>
        </p:grpSpPr>
        <p:sp>
          <p:nvSpPr>
            <p:cNvPr id="8" name="TextBox 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6" name="직선 연결선 15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484220" y="1651485"/>
              <a:ext cx="31133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 지급 일자는 </a:t>
              </a:r>
              <a:r>
                <a:rPr lang="ko-KR" altLang="en-US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언제인가요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04728" y="2214389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7" name="직선 연결선 26"/>
            <p:cNvCxnSpPr/>
            <p:nvPr/>
          </p:nvCxnSpPr>
          <p:spPr>
            <a:xfrm>
              <a:off x="2623682" y="3126110"/>
              <a:ext cx="6649798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185571" y="2270056"/>
              <a:ext cx="5846472" cy="8430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참여대학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원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별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장학금의 지급 일자는 상이합니다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또한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기관에서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활동하는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모든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멘토의</a:t>
              </a:r>
              <a:endPara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출근부가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제출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되고 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대학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원</a:t>
              </a:r>
              <a:r>
                <a:rPr lang="en-US" altLang="ko-KR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의 승인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이 이루어진 후 장학금 지급이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가능하므로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대학의</a:t>
              </a:r>
              <a:endParaRPr lang="en-US" altLang="ko-KR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pPr>
                <a:lnSpc>
                  <a:spcPct val="110000"/>
                </a:lnSpc>
              </a:pP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일정에 맞추어 출근부 제출이 잘 될 수 있도록 기관 담당자에게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안내해주시기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바랍니다</a:t>
              </a:r>
              <a:r>
                <a:rPr lang="en-US" altLang="ko-KR" sz="15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</p:txBody>
        </p:sp>
      </p:grpSp>
      <p:grpSp>
        <p:nvGrpSpPr>
          <p:cNvPr id="17" name="그룹 16"/>
          <p:cNvGrpSpPr/>
          <p:nvPr/>
        </p:nvGrpSpPr>
        <p:grpSpPr>
          <a:xfrm>
            <a:off x="803377" y="4005064"/>
            <a:ext cx="8398095" cy="1946434"/>
            <a:chOff x="803377" y="1202085"/>
            <a:chExt cx="8398095" cy="1946434"/>
          </a:xfrm>
        </p:grpSpPr>
        <p:sp>
          <p:nvSpPr>
            <p:cNvPr id="18" name="TextBox 17"/>
            <p:cNvSpPr txBox="1"/>
            <p:nvPr/>
          </p:nvSpPr>
          <p:spPr>
            <a:xfrm>
              <a:off x="803377" y="1202085"/>
              <a:ext cx="6896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  <a:alpha val="3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Q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  <a:alpha val="3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922331" y="2113806"/>
              <a:ext cx="4440069" cy="0"/>
            </a:xfrm>
            <a:prstGeom prst="line">
              <a:avLst/>
            </a:prstGeom>
            <a:ln w="12700">
              <a:solidFill>
                <a:srgbClr val="001746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484220" y="1386751"/>
              <a:ext cx="290816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학기 중 학적변동이 있을 경우</a:t>
              </a:r>
              <a:endParaRPr lang="en-US" altLang="ko-KR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r>
                <a:rPr lang="ko-KR" altLang="en-US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장학금을 지급받을 수 있나요</a:t>
              </a:r>
              <a:r>
                <a:rPr lang="en-US" altLang="ko-KR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?</a:t>
              </a:r>
              <a:endParaRPr lang="ko-KR" altLang="en-US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698271" y="2132856"/>
              <a:ext cx="6687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60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>
                      <a:alpha val="35000"/>
                    </a:srgb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A</a:t>
              </a:r>
              <a:endParaRPr lang="ko-KR" altLang="en-US" sz="6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>
                    <a:alpha val="35000"/>
                  </a:srgb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24" name="직선 연결선 23"/>
            <p:cNvCxnSpPr/>
            <p:nvPr/>
          </p:nvCxnSpPr>
          <p:spPr>
            <a:xfrm>
              <a:off x="3817225" y="3044577"/>
              <a:ext cx="5384247" cy="0"/>
            </a:xfrm>
            <a:prstGeom prst="line">
              <a:avLst/>
            </a:prstGeom>
            <a:ln w="12700">
              <a:solidFill>
                <a:srgbClr val="FF4747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4379114" y="2254835"/>
              <a:ext cx="4108817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신청 당시 재학생이면 활동이 가능하나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학기 중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학적 변동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(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휴학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,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졸업 등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)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이 있을 경우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변동일자까지의</a:t>
              </a:r>
              <a:r>
                <a:rPr lang="en-US" altLang="ko-KR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 </a:t>
              </a:r>
              <a:r>
                <a:rPr lang="ko-KR" altLang="en-US" sz="15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활동</a:t>
              </a:r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에 대해서만</a:t>
              </a:r>
              <a:endParaRPr lang="en-US" altLang="ko-KR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  <a:p>
              <a:r>
                <a:rPr lang="ko-KR" altLang="en-US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장학금이 지급됩니다</a:t>
              </a:r>
              <a:r>
                <a:rPr lang="en-US" altLang="ko-KR" sz="1500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rgbClr val="FF4747"/>
                  </a:solidFill>
                  <a:latin typeface="KoPub돋움체 Light" panose="00000300000000000000" pitchFamily="2" charset="-127"/>
                  <a:ea typeface="KoPub돋움체 Light" panose="00000300000000000000" pitchFamily="2" charset="-127"/>
                  <a:cs typeface="함초롬돋움" panose="020B0504000101010101" pitchFamily="50" charset="-127"/>
                </a:rPr>
                <a:t>.</a:t>
              </a:r>
              <a:endParaRPr lang="ko-KR" altLang="en-US" sz="15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4747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22638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1486353" y="1962471"/>
            <a:ext cx="6933308" cy="3033651"/>
            <a:chOff x="1486353" y="2221928"/>
            <a:chExt cx="6933308" cy="3033651"/>
          </a:xfrm>
        </p:grpSpPr>
        <p:sp>
          <p:nvSpPr>
            <p:cNvPr id="4" name="TextBox 3"/>
            <p:cNvSpPr txBox="1"/>
            <p:nvPr/>
          </p:nvSpPr>
          <p:spPr>
            <a:xfrm>
              <a:off x="1486353" y="2221928"/>
              <a:ext cx="6933308" cy="30336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감사합니다</a:t>
              </a:r>
              <a:r>
                <a:rPr lang="en-US" altLang="ko-KR" sz="4000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.</a:t>
              </a:r>
            </a:p>
            <a:p>
              <a:pPr algn="ctr">
                <a:lnSpc>
                  <a:spcPct val="150000"/>
                </a:lnSpc>
              </a:pP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한국장학재단 </a:t>
              </a:r>
              <a:r>
                <a:rPr lang="ko-KR" altLang="en-US" sz="2800" spc="-150" dirty="0" err="1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학생진로장학부</a:t>
              </a:r>
              <a:r>
                <a:rPr lang="ko-KR" altLang="en-US" sz="2800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 학생봉사사업팀</a:t>
              </a:r>
              <a:endParaRPr lang="en-US" altLang="ko-KR" sz="28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>
                <a:lnSpc>
                  <a:spcPct val="15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연락처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1599-2290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메일주소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  <a:hlinkClick r:id="rId2"/>
                </a:rPr>
                <a:t>mentoring2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  <a:hlinkClick r:id="rId2"/>
                </a:rPr>
                <a:t>@kosaf.go.kr</a:t>
              </a:r>
              <a:endParaRPr lang="en-US" altLang="ko-KR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  <a:p>
              <a:pPr algn="ctr" fontAlgn="base"/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커뮤니티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solidFill>
                    <a:schemeClr val="bg1"/>
                  </a:solidFill>
                </a:rPr>
                <a:t>http://cafe.naver.com/kosafdtmentoring</a:t>
              </a:r>
            </a:p>
            <a:p>
              <a:pPr algn="ctr">
                <a:lnSpc>
                  <a:spcPct val="130000"/>
                </a:lnSpc>
              </a:pPr>
              <a:r>
                <a:rPr lang="ko-KR" altLang="en-US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홈페이지 </a:t>
              </a:r>
              <a:r>
                <a:rPr lang="en-US" altLang="ko-KR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: </a:t>
              </a:r>
              <a:r>
                <a:rPr lang="en-US" altLang="ko-KR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http://www.kosaf.go.kr</a:t>
              </a: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1944754" y="3203451"/>
              <a:ext cx="6016492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404214A4-E835-4179-AA9C-50821E216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86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01</a:t>
              </a:r>
              <a:endParaRPr lang="ko-KR" altLang="en-US" sz="3600" spc="-30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169790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사업개요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0E3635D5-C062-469D-BE21-9AB76D7FDA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1" y="188973"/>
            <a:ext cx="1280592" cy="24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757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소개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06469" y="1265992"/>
            <a:ext cx="8350987" cy="740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전국의 대학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(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원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에 재학 중인 대학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(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원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생들이 다문화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탈북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이주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·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북한배경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학생 멘티들과 함께하는 멘토링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8436" y="3789040"/>
            <a:ext cx="8751068" cy="1096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생들의 지식과 경험을 나누는 가치 있는 근로 기회 제공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멘티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이주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·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북한배경학생과 대학생 간 </a:t>
            </a:r>
            <a:r>
              <a:rPr lang="ko-KR" altLang="en-US" sz="1600" dirty="0" err="1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매칭을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통해 멘티의 학교생활 적응 및 기초학습을 지원</a:t>
            </a:r>
          </a:p>
          <a:p>
            <a:pPr marL="180975" indent="-180975"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  <a:buFont typeface="Arial" panose="020B0604020202020204" pitchFamily="34" charset="0"/>
              <a:buChar char="•"/>
            </a:pP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7" y="3347700"/>
            <a:ext cx="1162110" cy="369332"/>
            <a:chOff x="1286687" y="1772816"/>
            <a:chExt cx="1162110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 목적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0635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대상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8436" y="1283618"/>
            <a:ext cx="66332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자기소개서를 제출한 </a:t>
            </a:r>
            <a:r>
              <a:rPr lang="ko-KR" altLang="en-US" sz="1600" b="1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멘토링 참여 대학</a:t>
            </a:r>
            <a:r>
              <a:rPr lang="en-US" altLang="ko-KR" sz="1600" b="1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(</a:t>
            </a:r>
            <a:r>
              <a:rPr lang="ko-KR" altLang="en-US" sz="1600" b="1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원</a:t>
            </a:r>
            <a:r>
              <a:rPr lang="en-US" altLang="ko-KR" sz="1600" b="1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</a:t>
            </a:r>
            <a:r>
              <a:rPr lang="ko-KR" altLang="en-US" sz="1600" b="1" dirty="0"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재학생</a:t>
            </a:r>
            <a:endParaRPr lang="en-US" altLang="ko-KR" sz="1600" b="1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  <a:p>
            <a:pPr fontAlgn="base"/>
            <a:endParaRPr lang="en-US" altLang="ko-KR" sz="1600" b="1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  <a:p>
            <a:pPr fontAlgn="base"/>
            <a:endParaRPr lang="en-US" altLang="ko-KR" sz="1600" b="1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  <a:p>
            <a:pPr fontAlgn="base"/>
            <a:endParaRPr lang="en-US" altLang="ko-KR" sz="1600" b="1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  <a:p>
            <a:pPr fontAlgn="base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※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외국인 유학생의 경우 원활한 한국어 학습을 위해 </a:t>
            </a:r>
            <a:b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</a:b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1.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한국어능력시험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(TOPIK)4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급 이상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2.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대학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원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교수 추천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2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가지 필수 요건을 충족</a:t>
            </a:r>
            <a:endParaRPr lang="en-US" altLang="ko-KR" sz="1600" b="1" dirty="0">
              <a:latin typeface="KoPub돋움체 Light" panose="00000300000000000000" pitchFamily="2" charset="-127"/>
              <a:ea typeface="KoPub돋움체 Light" panose="00000300000000000000" pitchFamily="2" charset="-127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8437" y="3368954"/>
            <a:ext cx="8679060" cy="2697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⦁ 대한민국 국적으로 외국대학에 재학 중인 대학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원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)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생</a:t>
            </a:r>
          </a:p>
          <a:p>
            <a:pPr fontAlgn="base"/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⦁ </a:t>
            </a:r>
            <a:r>
              <a:rPr lang="ko-KR" altLang="en-US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휴학생</a:t>
            </a:r>
            <a:r>
              <a:rPr lang="en-US" altLang="ko-KR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졸업생</a:t>
            </a:r>
            <a:r>
              <a:rPr lang="en-US" altLang="ko-KR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 err="1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자퇴생</a:t>
            </a:r>
            <a:r>
              <a:rPr lang="en-US" altLang="ko-KR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조기취업자</a:t>
            </a:r>
            <a:r>
              <a:rPr lang="ko-KR" altLang="en-US" sz="1600" spc="-150" baseline="300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*</a:t>
            </a:r>
            <a:r>
              <a:rPr lang="en-US" altLang="ko-KR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산업체 </a:t>
            </a:r>
            <a:r>
              <a:rPr lang="ko-KR" altLang="en-US" sz="1600" spc="-150" dirty="0" err="1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위탁생</a:t>
            </a:r>
            <a:r>
              <a:rPr lang="en-US" altLang="ko-KR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시간제 </a:t>
            </a:r>
            <a:r>
              <a:rPr lang="ko-KR" altLang="en-US" sz="1600" spc="-150" dirty="0" err="1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등록생</a:t>
            </a:r>
            <a:r>
              <a:rPr lang="en-US" altLang="ko-KR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평생교육시설 </a:t>
            </a:r>
            <a:r>
              <a:rPr lang="ko-KR" altLang="en-US" sz="1600" spc="-150" dirty="0" err="1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등록생</a:t>
            </a:r>
            <a:endParaRPr lang="en-US" altLang="ko-KR" sz="1600" spc="-150" dirty="0"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  <a:p>
            <a:pPr fontAlgn="base"/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* 조기취업자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: 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재직증명서 및 </a:t>
            </a:r>
            <a:r>
              <a:rPr lang="en-US" altLang="ko-KR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4</a:t>
            </a:r>
            <a:r>
              <a:rPr lang="ko-KR" altLang="en-US" sz="1600" dirty="0" err="1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대보험</a:t>
            </a:r>
            <a:r>
              <a:rPr lang="ko-KR" altLang="en-US" sz="16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가입내역이 확인되는 경우</a:t>
            </a:r>
            <a:endParaRPr lang="en-US" altLang="ko-KR" sz="1600" dirty="0"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  <a:p>
            <a:pPr fontAlgn="base"/>
            <a:r>
              <a:rPr lang="en-US" altLang="ko-KR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                          (</a:t>
            </a:r>
            <a:r>
              <a:rPr lang="ko-KR" altLang="en-US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단</a:t>
            </a:r>
            <a:r>
              <a:rPr lang="en-US" altLang="ko-KR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일용직</a:t>
            </a:r>
            <a:r>
              <a:rPr lang="en-US" altLang="ko-KR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아르바이트</a:t>
            </a:r>
            <a:r>
              <a:rPr lang="en-US" altLang="ko-KR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체험형 인턴은 조기취업자에 해당하지 않음</a:t>
            </a:r>
            <a:r>
              <a:rPr lang="en-US" altLang="ko-KR" sz="1200" dirty="0"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)</a:t>
            </a:r>
            <a:endParaRPr lang="ko-KR" altLang="en-US" sz="1200" dirty="0"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※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신청 이후 학적 변동이 있을 경우 변동 당일의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활동까지만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인정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rgbClr val="FF000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  -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단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다음 학기 휴학을 위해 미리 휴학을 신청한 경우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재학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(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이수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)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학기까지 활동 인정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b="1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※ </a:t>
            </a:r>
            <a:r>
              <a:rPr lang="ko-KR" altLang="en-US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졸업 </a:t>
            </a:r>
            <a:r>
              <a:rPr lang="ko-KR" altLang="en-US" sz="1600" dirty="0" err="1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유예자</a:t>
            </a:r>
            <a:r>
              <a:rPr lang="en-US" altLang="ko-KR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초과학기 등록자 등 멘토로 선발될 수 있는 ‘재학생’ 여부의 판단은 해당 대학</a:t>
            </a:r>
            <a:r>
              <a:rPr lang="en-US" altLang="ko-KR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(</a:t>
            </a:r>
            <a:r>
              <a:rPr lang="ko-KR" altLang="en-US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원</a:t>
            </a:r>
            <a:r>
              <a:rPr lang="en-US" altLang="ko-KR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)</a:t>
            </a:r>
            <a:r>
              <a:rPr lang="ko-KR" altLang="en-US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의 학칙 등 자체 학사운영에 따름</a:t>
            </a:r>
            <a:endParaRPr lang="en-US" altLang="ko-KR" sz="1600" dirty="0">
              <a:solidFill>
                <a:srgbClr val="FF000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  <a:p>
            <a:pPr>
              <a:lnSpc>
                <a:spcPct val="140000"/>
              </a:lnSpc>
              <a:buClr>
                <a:schemeClr val="tx1">
                  <a:lumMod val="75000"/>
                  <a:lumOff val="25000"/>
                </a:schemeClr>
              </a:buClr>
            </a:pPr>
            <a:r>
              <a:rPr lang="en-US" altLang="ko-KR" sz="1600" dirty="0">
                <a:solidFill>
                  <a:srgbClr val="FF0000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604000101010101" pitchFamily="50" charset="-127"/>
              </a:rPr>
              <a:t>     </a:t>
            </a:r>
            <a:endParaRPr lang="ko-KR" altLang="en-US" sz="1600" dirty="0">
              <a:solidFill>
                <a:srgbClr val="FF0000"/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604000101010101" pitchFamily="50" charset="-127"/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570038" y="2927614"/>
            <a:ext cx="1367294" cy="369332"/>
            <a:chOff x="1286687" y="1772816"/>
            <a:chExt cx="1367294" cy="369332"/>
          </a:xfrm>
        </p:grpSpPr>
        <p:sp>
          <p:nvSpPr>
            <p:cNvPr id="35" name="TextBox 34"/>
            <p:cNvSpPr txBox="1"/>
            <p:nvPr/>
          </p:nvSpPr>
          <p:spPr>
            <a:xfrm>
              <a:off x="1393700" y="1772816"/>
              <a:ext cx="1260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제외 대상자</a:t>
              </a:r>
            </a:p>
          </p:txBody>
        </p:sp>
        <p:sp>
          <p:nvSpPr>
            <p:cNvPr id="36" name="이등변 삼각형 35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24897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1015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사업개요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046168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7002036"/>
              </p:ext>
            </p:extLst>
          </p:nvPr>
        </p:nvGraphicFramePr>
        <p:xfrm>
          <a:off x="560512" y="731452"/>
          <a:ext cx="8784976" cy="58249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4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641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사업 기간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2026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3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월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~ 2027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년 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2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월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7070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활동 기관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전국 국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․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공립 유치원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초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․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중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․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고교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kern="1200" dirty="0" err="1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지역다문화교육지원센터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지역아동센터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kern="1200" dirty="0" err="1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학교밖청소년지원센터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자원봉사인증관리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(VMS) 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등록시설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1365(</a:t>
                      </a:r>
                      <a:r>
                        <a:rPr lang="ko-KR" altLang="en-US" sz="1500" kern="1200" dirty="0" err="1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정부인증포탈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 등록시설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kern="1200" dirty="0" err="1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청소년방과후아카데미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 운영시설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1500" kern="1200" dirty="0" err="1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한국청소년활동진흥원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 인증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), </a:t>
                      </a:r>
                      <a:r>
                        <a:rPr lang="ko-KR" altLang="en-US" sz="1500" kern="1200" dirty="0" err="1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남북하나재단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 소속기관</a:t>
                      </a:r>
                      <a:r>
                        <a:rPr lang="en-US" altLang="ko-KR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</a:t>
                      </a:r>
                      <a:r>
                        <a:rPr lang="ko-KR" altLang="en-US" sz="150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성평등</a:t>
                      </a:r>
                      <a:r>
                        <a:rPr lang="ko-KR" altLang="en-US" sz="1500" u="sng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가족부 산하 가족센터</a:t>
                      </a:r>
                      <a:r>
                        <a:rPr lang="en-US" altLang="ko-KR" sz="1500" u="sng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u="sng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다문화가족지원센터</a:t>
                      </a:r>
                      <a:r>
                        <a:rPr lang="en-US" altLang="ko-KR" sz="1500" u="sng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u="sng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건강가정지원센터</a:t>
                      </a:r>
                      <a:r>
                        <a:rPr lang="en-US" altLang="ko-KR" sz="1500" u="sng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</a:t>
                      </a:r>
                      <a:r>
                        <a:rPr lang="ko-KR" altLang="en-US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 대학</a:t>
                      </a:r>
                      <a:r>
                        <a:rPr lang="en-US" altLang="ko-KR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원</a:t>
                      </a:r>
                      <a:r>
                        <a:rPr lang="en-US" altLang="ko-KR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)(</a:t>
                      </a:r>
                      <a:r>
                        <a:rPr lang="ko-KR" altLang="en-US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부설</a:t>
                      </a:r>
                      <a:r>
                        <a:rPr lang="en-US" altLang="ko-KR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부속</a:t>
                      </a:r>
                      <a:r>
                        <a:rPr lang="en-US" altLang="ko-KR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)</a:t>
                      </a:r>
                      <a:r>
                        <a:rPr lang="ko-KR" altLang="en-US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기관 포함</a:t>
                      </a:r>
                      <a:r>
                        <a:rPr lang="en-US" altLang="ko-KR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),</a:t>
                      </a:r>
                      <a:r>
                        <a:rPr lang="ko-KR" altLang="en-US" sz="1500" u="none" kern="1200" dirty="0">
                          <a:solidFill>
                            <a:srgbClr val="FF0000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대안교육기관</a:t>
                      </a:r>
                      <a:r>
                        <a:rPr lang="en-US" altLang="ko-KR" sz="1500" u="none" kern="1200" dirty="0">
                          <a:solidFill>
                            <a:srgbClr val="FF0000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u="none" kern="1200" dirty="0">
                          <a:solidFill>
                            <a:srgbClr val="FF0000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한국어 예비과정 </a:t>
                      </a:r>
                      <a:r>
                        <a:rPr lang="ko-KR" altLang="en-US" sz="1500" u="none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등</a:t>
                      </a:r>
                    </a:p>
                    <a:p>
                      <a:pPr fontAlgn="base" latinLnBrk="1"/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500" b="1" kern="1200" spc="-150" baseline="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어린이집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사립유치원</a:t>
                      </a:r>
                      <a:r>
                        <a:rPr lang="en-US" altLang="ko-KR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노인복지시설 등 활동 불가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3475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멘티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76213" indent="-176213" algn="l" defTabSz="914400" rtl="0" eaLnBrk="1" latin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다문화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탈북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이주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·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북한배경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가정의 청소년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7506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500" b="1" kern="1200" spc="-15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활동 시간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marL="0" algn="l" defTabSz="914400" rtl="0" eaLnBrk="1" latinLnBrk="1" hangingPunct="1"/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※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활동시간은 소속대학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4747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에 따라 상이할 수 있음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4747"/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3072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활동 장소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180975" marR="0" indent="-180975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대면 멘토링의 경우 멘티 소속학교로 하되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멘토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 err="1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초중등학교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기관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)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및 멘티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,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대학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(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원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)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간 협의를 통해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활동장소 변경 가능</a:t>
                      </a:r>
                      <a:endParaRPr lang="en-US" altLang="ko-KR" sz="1500" b="1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rgbClr val="FF0000"/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  ※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장소변경은 공공시설로 한하며</a:t>
                      </a:r>
                      <a:r>
                        <a:rPr lang="en-US" altLang="ko-KR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, </a:t>
                      </a:r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rgbClr val="FF0000"/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학습보충 및 상담 등 교육활동 이외에 부적절한 상황이 발생하지 않도록 유의</a:t>
                      </a:r>
                      <a:endParaRPr lang="en-US" altLang="ko-KR" sz="1500" b="0" kern="1200" spc="-150" dirty="0">
                        <a:ln>
                          <a:solidFill>
                            <a:schemeClr val="accent1">
                              <a:alpha val="0"/>
                            </a:schemeClr>
                          </a:solidFill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함초롬돋움" panose="020B0504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4635"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ko-KR" altLang="en-US" sz="1500" b="1" kern="1200" spc="-15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함초롬돋움" panose="020B0504000101010101" pitchFamily="50" charset="-127"/>
                        </a:rPr>
                        <a:t>활동 내용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ase" latinLnBrk="1">
                        <a:buFont typeface="Arial" panose="020B0604020202020204" pitchFamily="34" charset="0"/>
                        <a:buNone/>
                      </a:pP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1.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학교생활 적응력 강화 및 기초학력 향상을 위한 학습지원</a:t>
                      </a:r>
                    </a:p>
                    <a:p>
                      <a:pPr fontAlgn="base" latinLnBrk="1"/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2.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진로지도 및 고민상담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자기주도 학습법 및 학습 동기부여 활동 등</a:t>
                      </a:r>
                    </a:p>
                    <a:p>
                      <a:pPr fontAlgn="base" latinLnBrk="1"/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3.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이중언어를 활용하여 한국어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기초학습 지원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, 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학부모 대상 가정통신문 번역 등 학교생활 통역 지원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(</a:t>
                      </a:r>
                      <a:r>
                        <a:rPr lang="ko-KR" altLang="en-US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이중언어 멘토링</a:t>
                      </a:r>
                      <a:r>
                        <a:rPr lang="en-US" altLang="ko-KR" sz="1500" b="0" kern="1200" dirty="0">
                          <a:solidFill>
                            <a:schemeClr val="tx1"/>
                          </a:solidFill>
                          <a:effectLst/>
                          <a:latin typeface="KoPub돋움체 Light" panose="00000300000000000000" pitchFamily="2" charset="-127"/>
                          <a:ea typeface="KoPub돋움체 Light" panose="00000300000000000000" pitchFamily="2" charset="-127"/>
                          <a:cs typeface="+mn-cs"/>
                        </a:rPr>
                        <a:t>)</a:t>
                      </a:r>
                      <a:endParaRPr lang="ko-KR" altLang="en-US" sz="1500" b="0" kern="1200" dirty="0">
                        <a:solidFill>
                          <a:schemeClr val="tx1"/>
                        </a:solidFill>
                        <a:effectLst/>
                        <a:latin typeface="KoPub돋움체 Light" panose="00000300000000000000" pitchFamily="2" charset="-127"/>
                        <a:ea typeface="KoPub돋움체 Light" panose="00000300000000000000" pitchFamily="2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174350"/>
              </p:ext>
            </p:extLst>
          </p:nvPr>
        </p:nvGraphicFramePr>
        <p:xfrm>
          <a:off x="2072680" y="3212976"/>
          <a:ext cx="6604000" cy="8366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02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연간 최소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</a:t>
                      </a:r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일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주당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학기당 최대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학기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방학 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10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8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20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40</a:t>
                      </a:r>
                      <a:r>
                        <a:rPr lang="ko-KR" altLang="en-US" sz="1200" b="0" kern="1200" spc="-150" baseline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spc="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640</a:t>
                      </a:r>
                      <a:r>
                        <a:rPr lang="ko-KR" altLang="en-US" sz="1200" b="0" kern="1200" spc="-150" baseline="0" dirty="0">
                          <a:ln>
                            <a:solidFill>
                              <a:schemeClr val="accent1">
                                <a:alpha val="0"/>
                              </a:schemeClr>
                            </a:solidFill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함초롬돋움" panose="020B0504000101010101" pitchFamily="50" charset="-127"/>
                          <a:ea typeface="함초롬돋움" panose="020B0504000101010101" pitchFamily="50" charset="-127"/>
                          <a:cs typeface="함초롬돋움" panose="020B0504000101010101" pitchFamily="50" charset="-127"/>
                        </a:rPr>
                        <a:t>시간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053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그룹 57"/>
          <p:cNvGrpSpPr/>
          <p:nvPr/>
        </p:nvGrpSpPr>
        <p:grpSpPr>
          <a:xfrm>
            <a:off x="5529064" y="2587130"/>
            <a:ext cx="4376936" cy="1304855"/>
            <a:chOff x="5673080" y="2276872"/>
            <a:chExt cx="4376936" cy="1304855"/>
          </a:xfrm>
        </p:grpSpPr>
        <p:sp>
          <p:nvSpPr>
            <p:cNvPr id="7" name="TextBox 6"/>
            <p:cNvSpPr txBox="1"/>
            <p:nvPr/>
          </p:nvSpPr>
          <p:spPr>
            <a:xfrm>
              <a:off x="5936647" y="2276872"/>
              <a:ext cx="6142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600" spc="-30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02</a:t>
              </a:r>
              <a:endParaRPr lang="ko-KR" altLang="en-US" sz="3600" spc="-30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  <p:cxnSp>
          <p:nvCxnSpPr>
            <p:cNvPr id="6" name="직선 연결선 5"/>
            <p:cNvCxnSpPr/>
            <p:nvPr/>
          </p:nvCxnSpPr>
          <p:spPr>
            <a:xfrm>
              <a:off x="5673080" y="2960077"/>
              <a:ext cx="4376936" cy="0"/>
            </a:xfrm>
            <a:prstGeom prst="line">
              <a:avLst/>
            </a:prstGeom>
            <a:ln w="12700">
              <a:solidFill>
                <a:schemeClr val="bg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5936647" y="2996952"/>
              <a:ext cx="304121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bg1"/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활동신청 및 선발</a:t>
              </a:r>
              <a:endParaRPr lang="en-US" altLang="ko-KR" sz="32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endParaRPr>
            </a:p>
          </p:txBody>
        </p:sp>
      </p:grpSp>
      <p:pic>
        <p:nvPicPr>
          <p:cNvPr id="9" name="Picture 2" descr="C:\Users\p_wowns\Desktop\Desktop\colorcop (1)\B_01_001\기본형 시그니처.gif">
            <a:extLst>
              <a:ext uri="{FF2B5EF4-FFF2-40B4-BE49-F238E27FC236}">
                <a16:creationId xmlns:a16="http://schemas.microsoft.com/office/drawing/2014/main" id="{7926DDD4-34D9-44A4-A1BA-03D051326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79" y="186760"/>
            <a:ext cx="1632933" cy="515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29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5" y="142875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162110" cy="369332"/>
            <a:chOff x="1286687" y="1772816"/>
            <a:chExt cx="1162110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0550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 dirty="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유형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양쪽 대괄호 8"/>
          <p:cNvSpPr/>
          <p:nvPr/>
        </p:nvSpPr>
        <p:spPr>
          <a:xfrm>
            <a:off x="829494" y="1420205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발굴형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(A</a:t>
            </a:r>
            <a:r>
              <a:rPr lang="ko-KR" altLang="en-US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22" name="양쪽 대괄호 21"/>
          <p:cNvSpPr/>
          <p:nvPr/>
        </p:nvSpPr>
        <p:spPr>
          <a:xfrm>
            <a:off x="829494" y="2104281"/>
            <a:ext cx="1944216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발굴형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(B</a:t>
            </a:r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형</a:t>
            </a:r>
            <a:r>
              <a:rPr lang="en-US" altLang="ko-KR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26668" y="1412776"/>
            <a:ext cx="6000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대학과 연계 및 협약을 통해 발굴한 기관 또는 수요조사시스템을 통해 멘토 수요를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 등록한 기관에 배정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26668" y="2106377"/>
            <a:ext cx="57999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선발된 학생이 희망하는 기관을 방문하여 활동기관 담당자와 멘토링 관련 내용 </a:t>
            </a:r>
            <a:endParaRPr lang="en-US" altLang="ko-KR" sz="16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 협의 후 멘토링 활동 진행</a:t>
            </a:r>
          </a:p>
        </p:txBody>
      </p:sp>
      <p:grpSp>
        <p:nvGrpSpPr>
          <p:cNvPr id="26" name="그룹 25"/>
          <p:cNvGrpSpPr/>
          <p:nvPr/>
        </p:nvGrpSpPr>
        <p:grpSpPr>
          <a:xfrm>
            <a:off x="570037" y="2996952"/>
            <a:ext cx="1112416" cy="369332"/>
            <a:chOff x="1286687" y="1772816"/>
            <a:chExt cx="1112416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0054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참고사항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3" name="직사각형 22"/>
          <p:cNvSpPr/>
          <p:nvPr/>
        </p:nvSpPr>
        <p:spPr>
          <a:xfrm>
            <a:off x="920552" y="3573016"/>
            <a:ext cx="8496944" cy="2880320"/>
          </a:xfrm>
          <a:prstGeom prst="rect">
            <a:avLst/>
          </a:prstGeom>
          <a:solidFill>
            <a:srgbClr val="E0E0E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활동 가능 장소는 전국 초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중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·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고교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아동권리보장원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(www.icareinfo.go.kr), 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학교 밖 청소년지원센터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사회복지자원봉사인증관리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VMS(www.vms.or.kr), 1365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자원봉사포털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(www.1365.go.kr)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에 등록된 시설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청소년방과후아카데미 운영시설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한국청소년활동진흥원 인증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),  </a:t>
            </a:r>
            <a:r>
              <a:rPr lang="ko-KR" altLang="en-US" sz="13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남북하나재단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소속기관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300" u="sng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성평등</a:t>
            </a:r>
            <a:r>
              <a:rPr lang="ko-KR" altLang="en-US" sz="1300" u="sng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가족부 산하 가족센터</a:t>
            </a:r>
            <a:r>
              <a:rPr lang="en-US" altLang="ko-KR" sz="1300" u="sng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300" u="sng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다문화가족지원센터</a:t>
            </a:r>
            <a:r>
              <a:rPr lang="en-US" altLang="ko-KR" sz="1300" u="sng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, </a:t>
            </a:r>
          </a:p>
          <a:p>
            <a:pPr indent="180975"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ko-KR" altLang="en-US" sz="1300" u="sng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건강가정지원센터</a:t>
            </a:r>
            <a:r>
              <a:rPr lang="en-US" altLang="ko-KR" sz="1300" u="sng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,</a:t>
            </a:r>
            <a:r>
              <a:rPr lang="en-US" altLang="ko-KR" sz="1300" dirty="0">
                <a:solidFill>
                  <a:schemeClr val="tx1"/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 </a:t>
            </a:r>
            <a:r>
              <a: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대학</a:t>
            </a:r>
            <a:r>
              <a:rPr lang="en-US" altLang="ko-KR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(</a:t>
            </a:r>
            <a:r>
              <a: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원</a:t>
            </a:r>
            <a:r>
              <a:rPr lang="en-US" altLang="ko-KR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)(</a:t>
            </a:r>
            <a:r>
              <a: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부설</a:t>
            </a:r>
            <a:r>
              <a:rPr lang="en-US" altLang="ko-KR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(</a:t>
            </a:r>
            <a:r>
              <a: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부속</a:t>
            </a:r>
            <a:r>
              <a:rPr lang="en-US" altLang="ko-KR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</a:t>
            </a:r>
            <a:r>
              <a:rPr lang="ko-KR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기관 포함</a:t>
            </a:r>
            <a:r>
              <a:rPr lang="en-US" altLang="ko-KR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</a:rPr>
              <a:t>),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한국장학재단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대안교육기관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한국어 예비과정으로 제한</a:t>
            </a:r>
            <a:endParaRPr lang="en-US" altLang="ko-KR" sz="13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수요조사시스템 외의 사업 참여를 희망하는 신규 활동기관에 대해서는 멘토가 대학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으로 기관등록 신청서를 제출하고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기관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등록이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이루어진 뒤 </a:t>
            </a:r>
            <a:endParaRPr lang="en-US" altLang="ko-KR" sz="13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    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 배정 가능</a:t>
            </a:r>
            <a:endParaRPr lang="en-US" altLang="ko-KR" sz="13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반드시 대학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(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담당자의 승인을 얻은 후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기관 </a:t>
            </a:r>
            <a:r>
              <a:rPr lang="ko-KR" altLang="en-US" sz="13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매칭이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이루어져야 활동 가능함</a:t>
            </a:r>
            <a:endParaRPr lang="en-US" altLang="ko-KR" sz="13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 marL="180975" indent="-180975">
              <a:lnSpc>
                <a:spcPct val="120000"/>
              </a:lnSpc>
              <a:buClr>
                <a:schemeClr val="tx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멘토와 활동기관 및 </a:t>
            </a:r>
            <a:r>
              <a:rPr lang="ko-KR" altLang="en-US" sz="13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근로지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담당자가 가족관계 등의 이해관계가 있을 경우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(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에 신고하여 대학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원</a:t>
            </a: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)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은 즉시 멘토링을 중단하고 다른 활동기관 및 </a:t>
            </a:r>
            <a:endParaRPr lang="en-US" altLang="ko-KR" sz="1300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KoPub돋움체 Light" panose="00000300000000000000" pitchFamily="2" charset="-127"/>
              <a:ea typeface="KoPub돋움체 Light" panose="00000300000000000000" pitchFamily="2" charset="-127"/>
              <a:cs typeface="함초롬돋움" panose="020B0504000101010101" pitchFamily="50" charset="-127"/>
            </a:endParaRPr>
          </a:p>
          <a:p>
            <a:pPr>
              <a:lnSpc>
                <a:spcPct val="120000"/>
              </a:lnSpc>
              <a:buClr>
                <a:schemeClr val="tx2">
                  <a:lumMod val="75000"/>
                </a:schemeClr>
              </a:buClr>
            </a:pPr>
            <a:r>
              <a:rPr lang="en-US" altLang="ko-KR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     </a:t>
            </a:r>
            <a:r>
              <a:rPr lang="ko-KR" altLang="en-US" sz="13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근로지에서 멘토링 활동을 수행할 수 있도록 조치</a:t>
            </a:r>
          </a:p>
        </p:txBody>
      </p:sp>
    </p:spTree>
    <p:extLst>
      <p:ext uri="{BB962C8B-B14F-4D97-AF65-F5344CB8AC3E}">
        <p14:creationId xmlns:p14="http://schemas.microsoft.com/office/powerpoint/2010/main" val="1153030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58503" y="159680"/>
            <a:ext cx="958899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289072" y="246931"/>
            <a:ext cx="1904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활동신청 및 선발</a:t>
            </a:r>
            <a:endParaRPr lang="en-US" altLang="ko-KR" sz="20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2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44488" y="662477"/>
            <a:ext cx="1849273" cy="0"/>
          </a:xfrm>
          <a:prstGeom prst="line">
            <a:avLst/>
          </a:prstGeom>
          <a:ln w="12700">
            <a:solidFill>
              <a:srgbClr val="001746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그룹 13"/>
          <p:cNvGrpSpPr/>
          <p:nvPr/>
        </p:nvGrpSpPr>
        <p:grpSpPr>
          <a:xfrm>
            <a:off x="570037" y="836712"/>
            <a:ext cx="1572479" cy="369332"/>
            <a:chOff x="1286687" y="1772816"/>
            <a:chExt cx="1572479" cy="369332"/>
          </a:xfrm>
        </p:grpSpPr>
        <p:sp>
          <p:nvSpPr>
            <p:cNvPr id="10" name="TextBox 9"/>
            <p:cNvSpPr txBox="1"/>
            <p:nvPr/>
          </p:nvSpPr>
          <p:spPr>
            <a:xfrm>
              <a:off x="1393700" y="1772816"/>
              <a:ext cx="1465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사업신청 방법</a:t>
              </a:r>
            </a:p>
          </p:txBody>
        </p:sp>
        <p:sp>
          <p:nvSpPr>
            <p:cNvPr id="13" name="이등변 삼각형 12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570037" y="3438525"/>
            <a:ext cx="1877049" cy="369332"/>
            <a:chOff x="1286687" y="1772816"/>
            <a:chExt cx="1877049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393700" y="1772816"/>
              <a:ext cx="17700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b="1" spc="-150">
                  <a:ln>
                    <a:solidFill>
                      <a:schemeClr val="accent1">
                        <a:alpha val="0"/>
                      </a:schemeClr>
                    </a:solidFill>
                  </a:ln>
                  <a:solidFill>
                    <a:schemeClr val="tx2">
                      <a:lumMod val="75000"/>
                    </a:schemeClr>
                  </a:solidFill>
                  <a:latin typeface="함초롬돋움" panose="020B0504000101010101" pitchFamily="50" charset="-127"/>
                  <a:ea typeface="함초롬돋움" panose="020B0504000101010101" pitchFamily="50" charset="-127"/>
                  <a:cs typeface="함초롬돋움" panose="020B0504000101010101" pitchFamily="50" charset="-127"/>
                </a:rPr>
                <a:t>신청 및 선발 절차</a:t>
              </a:r>
            </a:p>
          </p:txBody>
        </p:sp>
        <p:sp>
          <p:nvSpPr>
            <p:cNvPr id="28" name="이등변 삼각형 27"/>
            <p:cNvSpPr/>
            <p:nvPr/>
          </p:nvSpPr>
          <p:spPr>
            <a:xfrm rot="5400000">
              <a:off x="1277608" y="1900739"/>
              <a:ext cx="131646" cy="113488"/>
            </a:xfrm>
            <a:prstGeom prst="triangle">
              <a:avLst/>
            </a:prstGeom>
            <a:solidFill>
              <a:srgbClr val="0594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4" name="모서리가 둥근 직사각형 43"/>
          <p:cNvSpPr/>
          <p:nvPr/>
        </p:nvSpPr>
        <p:spPr>
          <a:xfrm>
            <a:off x="7490427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28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희망근로지 신청</a:t>
            </a:r>
            <a:endParaRPr lang="en-US" altLang="ko-KR" b="1" spc="-28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5" name="모서리가 둥근 직사각형 44"/>
          <p:cNvSpPr/>
          <p:nvPr/>
        </p:nvSpPr>
        <p:spPr>
          <a:xfrm>
            <a:off x="5253334" y="5255446"/>
            <a:ext cx="1636420" cy="648072"/>
          </a:xfrm>
          <a:prstGeom prst="round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))</a:t>
            </a:r>
            <a:endParaRPr lang="ko-KR" altLang="en-US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6" name="모서리가 둥근 직사각형 45"/>
          <p:cNvSpPr/>
          <p:nvPr/>
        </p:nvSpPr>
        <p:spPr>
          <a:xfrm>
            <a:off x="3016244" y="5255446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배정 확인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6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endParaRPr lang="ko-KR" altLang="en-US" sz="16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47" name="모서리가 둥근 직사각형 46"/>
          <p:cNvSpPr/>
          <p:nvPr/>
        </p:nvSpPr>
        <p:spPr>
          <a:xfrm>
            <a:off x="779154" y="5255446"/>
            <a:ext cx="1636420" cy="648072"/>
          </a:xfrm>
          <a:prstGeom prst="round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업무스케줄 등록 및 멘토링 활동</a:t>
            </a:r>
            <a:endParaRPr lang="en-US" altLang="ko-KR" sz="1500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49" name="모서리가 둥근 직사각형 48"/>
          <p:cNvSpPr/>
          <p:nvPr/>
        </p:nvSpPr>
        <p:spPr>
          <a:xfrm>
            <a:off x="7490427" y="4120271"/>
            <a:ext cx="1636420" cy="648072"/>
          </a:xfrm>
          <a:prstGeom prst="round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 수요신청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기관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 </a:t>
            </a:r>
          </a:p>
        </p:txBody>
      </p:sp>
      <p:sp>
        <p:nvSpPr>
          <p:cNvPr id="50" name="모서리가 둥근 직사각형 49"/>
          <p:cNvSpPr/>
          <p:nvPr/>
        </p:nvSpPr>
        <p:spPr>
          <a:xfrm>
            <a:off x="5253338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 추천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대학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원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))</a:t>
            </a:r>
          </a:p>
        </p:txBody>
      </p:sp>
      <p:sp>
        <p:nvSpPr>
          <p:cNvPr id="51" name="모서리가 둥근 직사각형 50"/>
          <p:cNvSpPr/>
          <p:nvPr/>
        </p:nvSpPr>
        <p:spPr>
          <a:xfrm>
            <a:off x="3016246" y="4120271"/>
            <a:ext cx="1636420" cy="648072"/>
          </a:xfrm>
          <a:prstGeom prst="roundRect">
            <a:avLst/>
          </a:prstGeom>
          <a:solidFill>
            <a:schemeClr val="accent3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시간표 입력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52" name="모서리가 둥근 직사각형 51"/>
          <p:cNvSpPr/>
          <p:nvPr/>
        </p:nvSpPr>
        <p:spPr>
          <a:xfrm>
            <a:off x="779154" y="4120271"/>
            <a:ext cx="1636420" cy="648072"/>
          </a:xfrm>
          <a:prstGeom prst="roundRect">
            <a:avLst/>
          </a:prstGeom>
          <a:solidFill>
            <a:schemeClr val="tx1">
              <a:lumMod val="50000"/>
              <a:lumOff val="5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학생 신청</a:t>
            </a:r>
            <a:endParaRPr lang="en-US" altLang="ko-KR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  <a:p>
            <a:pPr algn="ctr"/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(</a:t>
            </a:r>
            <a:r>
              <a:rPr lang="ko-KR" altLang="en-US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멘토</a:t>
            </a:r>
            <a:r>
              <a:rPr lang="en-US" altLang="ko-KR" sz="1500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6251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4793343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30434" y="4244252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148978" y="4811839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6" name="TextBox 55"/>
          <p:cNvSpPr txBox="1"/>
          <p:nvPr/>
        </p:nvSpPr>
        <p:spPr>
          <a:xfrm rot="10800000">
            <a:off x="7030431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7" name="TextBox 56"/>
          <p:cNvSpPr txBox="1"/>
          <p:nvPr/>
        </p:nvSpPr>
        <p:spPr>
          <a:xfrm rot="10800000">
            <a:off x="479334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58" name="TextBox 57"/>
          <p:cNvSpPr txBox="1"/>
          <p:nvPr/>
        </p:nvSpPr>
        <p:spPr>
          <a:xfrm rot="10800000">
            <a:off x="2556250" y="5379427"/>
            <a:ext cx="319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spc="-15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>
                    <a:lumMod val="7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&gt;</a:t>
            </a:r>
            <a:endParaRPr lang="ko-KR" altLang="en-US" sz="2000" b="1" spc="-15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>
                  <a:lumMod val="7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4" name="양쪽 대괄호 73"/>
          <p:cNvSpPr/>
          <p:nvPr/>
        </p:nvSpPr>
        <p:spPr>
          <a:xfrm>
            <a:off x="779154" y="1488162"/>
            <a:ext cx="1333649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홈페이지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2193762" y="1412776"/>
            <a:ext cx="755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: 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한국장학재단 홈페이지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(www.kosaf.go.kr)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로그인 → 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다문화탈북생멘토링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메뉴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메뉴 클릭</a:t>
            </a:r>
          </a:p>
        </p:txBody>
      </p:sp>
      <p:sp>
        <p:nvSpPr>
          <p:cNvPr id="76" name="양쪽 대괄호 75"/>
          <p:cNvSpPr/>
          <p:nvPr/>
        </p:nvSpPr>
        <p:spPr>
          <a:xfrm>
            <a:off x="742958" y="2393254"/>
            <a:ext cx="1369845" cy="504056"/>
          </a:xfrm>
          <a:prstGeom prst="bracketPair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b="1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함초롬돋움" panose="020B0504000101010101" pitchFamily="50" charset="-127"/>
                <a:ea typeface="함초롬돋움" panose="020B0504000101010101" pitchFamily="50" charset="-127"/>
                <a:cs typeface="함초롬돋움" panose="020B0504000101010101" pitchFamily="50" charset="-127"/>
              </a:rPr>
              <a:t>모바일</a:t>
            </a:r>
            <a:endParaRPr lang="ko-KR" altLang="en-US" b="1" spc="-15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함초롬돋움" panose="020B0504000101010101" pitchFamily="50" charset="-127"/>
              <a:ea typeface="함초롬돋움" panose="020B0504000101010101" pitchFamily="50" charset="-127"/>
              <a:cs typeface="함초롬돋움" panose="020B0504000101010101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193761" y="2365724"/>
            <a:ext cx="7367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: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한국장학재단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모바일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로그인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인재육성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탭 클릭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대학생 지식 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 – [</a:t>
            </a:r>
            <a:r>
              <a:rPr lang="ko-KR" altLang="en-US" sz="1600" spc="-15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다문화탈북생멘토링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메뉴 클릭  → 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[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사업 신청</a:t>
            </a:r>
            <a:r>
              <a:rPr lang="en-US" altLang="ko-KR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] </a:t>
            </a:r>
            <a:r>
              <a:rPr lang="ko-KR" altLang="en-US" sz="1600" spc="-15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KoPub돋움체 Light" panose="00000300000000000000" pitchFamily="2" charset="-127"/>
                <a:ea typeface="KoPub돋움체 Light" panose="00000300000000000000" pitchFamily="2" charset="-127"/>
                <a:cs typeface="함초롬돋움" panose="020B0504000101010101" pitchFamily="50" charset="-127"/>
              </a:rPr>
              <a:t>메뉴 클릭</a:t>
            </a:r>
          </a:p>
        </p:txBody>
      </p:sp>
    </p:spTree>
    <p:extLst>
      <p:ext uri="{BB962C8B-B14F-4D97-AF65-F5344CB8AC3E}">
        <p14:creationId xmlns:p14="http://schemas.microsoft.com/office/powerpoint/2010/main" val="3378013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b="1" spc="-150">
            <a:ln>
              <a:solidFill>
                <a:schemeClr val="accent1">
                  <a:alpha val="0"/>
                </a:schemeClr>
              </a:solidFill>
            </a:ln>
            <a:solidFill>
              <a:schemeClr val="tx2">
                <a:lumMod val="75000"/>
              </a:schemeClr>
            </a:solidFill>
            <a:latin typeface="함초롬돋움" panose="020B0504000101010101" pitchFamily="50" charset="-127"/>
            <a:ea typeface="함초롬돋움" panose="020B0504000101010101" pitchFamily="50" charset="-127"/>
            <a:cs typeface="함초롬돋움" panose="020B0504000101010101" pitchFamily="50" charset="-127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8351</TotalTime>
  <Words>2355</Words>
  <Application>Microsoft Office PowerPoint</Application>
  <PresentationFormat>A4 용지(210x297mm)</PresentationFormat>
  <Paragraphs>345</Paragraphs>
  <Slides>28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5" baseType="lpstr">
      <vt:lpstr>Arial Unicode MS</vt:lpstr>
      <vt:lpstr>KoPubWorld돋움체 Light</vt:lpstr>
      <vt:lpstr>KoPub돋움체 Light</vt:lpstr>
      <vt:lpstr>맑은 고딕</vt:lpstr>
      <vt:lpstr>함초롬돋움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kosaf</dc:creator>
  <cp:lastModifiedBy>손보경</cp:lastModifiedBy>
  <cp:revision>184</cp:revision>
  <dcterms:created xsi:type="dcterms:W3CDTF">2018-08-22T06:52:58Z</dcterms:created>
  <dcterms:modified xsi:type="dcterms:W3CDTF">2026-03-20T04:11:40Z</dcterms:modified>
</cp:coreProperties>
</file>