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3" r:id="rId2"/>
    <p:sldId id="258" r:id="rId3"/>
    <p:sldId id="295" r:id="rId4"/>
    <p:sldId id="303" r:id="rId5"/>
    <p:sldId id="257" r:id="rId6"/>
    <p:sldId id="269" r:id="rId7"/>
    <p:sldId id="296" r:id="rId8"/>
    <p:sldId id="263" r:id="rId9"/>
    <p:sldId id="270" r:id="rId10"/>
    <p:sldId id="297" r:id="rId11"/>
    <p:sldId id="272" r:id="rId12"/>
    <p:sldId id="298" r:id="rId13"/>
    <p:sldId id="274" r:id="rId14"/>
    <p:sldId id="275" r:id="rId15"/>
    <p:sldId id="276" r:id="rId16"/>
    <p:sldId id="277" r:id="rId17"/>
    <p:sldId id="299" r:id="rId18"/>
    <p:sldId id="279" r:id="rId19"/>
    <p:sldId id="280" r:id="rId20"/>
    <p:sldId id="281" r:id="rId21"/>
    <p:sldId id="282" r:id="rId22"/>
    <p:sldId id="300" r:id="rId23"/>
    <p:sldId id="302" r:id="rId24"/>
    <p:sldId id="301" r:id="rId25"/>
    <p:sldId id="287" r:id="rId26"/>
    <p:sldId id="288" r:id="rId27"/>
    <p:sldId id="289" r:id="rId28"/>
    <p:sldId id="290" r:id="rId29"/>
  </p:sldIdLst>
  <p:sldSz cx="9906000" cy="6858000" type="A4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9966"/>
    <a:srgbClr val="0C2F16"/>
    <a:srgbClr val="0C3016"/>
    <a:srgbClr val="17375E"/>
    <a:srgbClr val="404040"/>
    <a:srgbClr val="FF4747"/>
    <a:srgbClr val="0594FF"/>
    <a:srgbClr val="DDF0FF"/>
    <a:srgbClr val="FFE093"/>
    <a:srgbClr val="EFF8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스타일 없음, 눈금 없음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446" y="108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742950" y="2130426"/>
            <a:ext cx="8420100" cy="1470025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F270F-E7B7-4986-8EE3-D81121521448}" type="datetimeFigureOut">
              <a:rPr lang="ko-KR" altLang="en-US" smtClean="0"/>
              <a:t>2026-03-20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A4AA7-1A3D-42BE-9753-6E3B40AE2BC2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073235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F270F-E7B7-4986-8EE3-D81121521448}" type="datetimeFigureOut">
              <a:rPr lang="ko-KR" altLang="en-US" smtClean="0"/>
              <a:t>2026-03-20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A4AA7-1A3D-42BE-9753-6E3B40AE2BC2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7916072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7780337" y="274639"/>
            <a:ext cx="2414588" cy="5851525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536575" y="274639"/>
            <a:ext cx="7078663" cy="5851525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F270F-E7B7-4986-8EE3-D81121521448}" type="datetimeFigureOut">
              <a:rPr lang="ko-KR" altLang="en-US" smtClean="0"/>
              <a:t>2026-03-20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A4AA7-1A3D-42BE-9753-6E3B40AE2BC2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494643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F270F-E7B7-4986-8EE3-D81121521448}" type="datetimeFigureOut">
              <a:rPr lang="ko-KR" altLang="en-US" smtClean="0"/>
              <a:t>2026-03-20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A4AA7-1A3D-42BE-9753-6E3B40AE2BC2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313866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F270F-E7B7-4986-8EE3-D81121521448}" type="datetimeFigureOut">
              <a:rPr lang="ko-KR" altLang="en-US" smtClean="0"/>
              <a:t>2026-03-20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A4AA7-1A3D-42BE-9753-6E3B40AE2BC2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3195632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536575" y="1600201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5448300" y="1600201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F270F-E7B7-4986-8EE3-D81121521448}" type="datetimeFigureOut">
              <a:rPr lang="ko-KR" altLang="en-US" smtClean="0"/>
              <a:t>2026-03-20</a:t>
            </a:fld>
            <a:endParaRPr lang="ko-KR" altLang="en-US" dirty="0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A4AA7-1A3D-42BE-9753-6E3B40AE2BC2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145384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F270F-E7B7-4986-8EE3-D81121521448}" type="datetimeFigureOut">
              <a:rPr lang="ko-KR" altLang="en-US" smtClean="0"/>
              <a:t>2026-03-20</a:t>
            </a:fld>
            <a:endParaRPr lang="ko-KR" altLang="en-US" dirty="0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A4AA7-1A3D-42BE-9753-6E3B40AE2BC2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5620539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F270F-E7B7-4986-8EE3-D81121521448}" type="datetimeFigureOut">
              <a:rPr lang="ko-KR" altLang="en-US" smtClean="0"/>
              <a:t>2026-03-20</a:t>
            </a:fld>
            <a:endParaRPr lang="ko-KR" altLang="en-US" dirty="0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A4AA7-1A3D-42BE-9753-6E3B40AE2BC2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062919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F270F-E7B7-4986-8EE3-D81121521448}" type="datetimeFigureOut">
              <a:rPr lang="ko-KR" altLang="en-US" smtClean="0"/>
              <a:t>2026-03-20</a:t>
            </a:fld>
            <a:endParaRPr lang="ko-KR" altLang="en-US" dirty="0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A4AA7-1A3D-42BE-9753-6E3B40AE2BC2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46528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95300" y="1435101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F270F-E7B7-4986-8EE3-D81121521448}" type="datetimeFigureOut">
              <a:rPr lang="ko-KR" altLang="en-US" smtClean="0"/>
              <a:t>2026-03-20</a:t>
            </a:fld>
            <a:endParaRPr lang="ko-KR" altLang="en-US" dirty="0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A4AA7-1A3D-42BE-9753-6E3B40AE2BC2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587700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F270F-E7B7-4986-8EE3-D81121521448}" type="datetimeFigureOut">
              <a:rPr lang="ko-KR" altLang="en-US" smtClean="0"/>
              <a:t>2026-03-20</a:t>
            </a:fld>
            <a:endParaRPr lang="ko-KR" altLang="en-US" dirty="0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A4AA7-1A3D-42BE-9753-6E3B40AE2BC2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9813685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99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3F270F-E7B7-4986-8EE3-D81121521448}" type="datetimeFigureOut">
              <a:rPr lang="ko-KR" altLang="en-US" smtClean="0"/>
              <a:t>2026-03-20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FA4AA7-1A3D-42BE-9753-6E3B40AE2BC2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074420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mailto:mentoring2@kosaf.go.kr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9F8CC53E-E82C-430B-86E0-3FFCBCBCD52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8057" y="146798"/>
            <a:ext cx="1240567" cy="330479"/>
          </a:xfrm>
          <a:prstGeom prst="rect">
            <a:avLst/>
          </a:prstGeom>
        </p:spPr>
      </p:pic>
      <p:grpSp>
        <p:nvGrpSpPr>
          <p:cNvPr id="87" name="그룹 86">
            <a:extLst>
              <a:ext uri="{FF2B5EF4-FFF2-40B4-BE49-F238E27FC236}">
                <a16:creationId xmlns:a16="http://schemas.microsoft.com/office/drawing/2014/main" id="{0E31C1FA-A0C3-47C5-A9F9-E53A23C673E4}"/>
              </a:ext>
            </a:extLst>
          </p:cNvPr>
          <p:cNvGrpSpPr/>
          <p:nvPr/>
        </p:nvGrpSpPr>
        <p:grpSpPr>
          <a:xfrm>
            <a:off x="2133600" y="598153"/>
            <a:ext cx="5638800" cy="5661694"/>
            <a:chOff x="2047280" y="523280"/>
            <a:chExt cx="5790232" cy="5813748"/>
          </a:xfrm>
        </p:grpSpPr>
        <p:sp>
          <p:nvSpPr>
            <p:cNvPr id="88" name="십이각형 87">
              <a:extLst>
                <a:ext uri="{FF2B5EF4-FFF2-40B4-BE49-F238E27FC236}">
                  <a16:creationId xmlns:a16="http://schemas.microsoft.com/office/drawing/2014/main" id="{A4A437D4-4E31-419F-BA1A-DA7CECF7D395}"/>
                </a:ext>
              </a:extLst>
            </p:cNvPr>
            <p:cNvSpPr/>
            <p:nvPr/>
          </p:nvSpPr>
          <p:spPr>
            <a:xfrm rot="620411">
              <a:off x="2183435" y="659436"/>
              <a:ext cx="5539132" cy="5539130"/>
            </a:xfrm>
            <a:prstGeom prst="dodecagon">
              <a:avLst/>
            </a:pr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0" name="자유형 4">
              <a:extLst>
                <a:ext uri="{FF2B5EF4-FFF2-40B4-BE49-F238E27FC236}">
                  <a16:creationId xmlns:a16="http://schemas.microsoft.com/office/drawing/2014/main" id="{DB757793-13E9-4830-A473-BFEE46A51307}"/>
                </a:ext>
              </a:extLst>
            </p:cNvPr>
            <p:cNvSpPr/>
            <p:nvPr/>
          </p:nvSpPr>
          <p:spPr>
            <a:xfrm>
              <a:off x="2095500" y="558800"/>
              <a:ext cx="4064000" cy="4038600"/>
            </a:xfrm>
            <a:custGeom>
              <a:avLst/>
              <a:gdLst>
                <a:gd name="connsiteX0" fmla="*/ 2622550 w 4064000"/>
                <a:gd name="connsiteY0" fmla="*/ 0 h 4038600"/>
                <a:gd name="connsiteX1" fmla="*/ 2895600 w 4064000"/>
                <a:gd name="connsiteY1" fmla="*/ 831850 h 4038600"/>
                <a:gd name="connsiteX2" fmla="*/ 2254250 w 4064000"/>
                <a:gd name="connsiteY2" fmla="*/ 1682750 h 4038600"/>
                <a:gd name="connsiteX3" fmla="*/ 2101850 w 4064000"/>
                <a:gd name="connsiteY3" fmla="*/ 806450 h 4038600"/>
                <a:gd name="connsiteX4" fmla="*/ 2914650 w 4064000"/>
                <a:gd name="connsiteY4" fmla="*/ 825500 h 4038600"/>
                <a:gd name="connsiteX5" fmla="*/ 3848100 w 4064000"/>
                <a:gd name="connsiteY5" fmla="*/ 1435100 h 4038600"/>
                <a:gd name="connsiteX6" fmla="*/ 3289300 w 4064000"/>
                <a:gd name="connsiteY6" fmla="*/ 387350 h 4038600"/>
                <a:gd name="connsiteX7" fmla="*/ 2908300 w 4064000"/>
                <a:gd name="connsiteY7" fmla="*/ 838200 h 4038600"/>
                <a:gd name="connsiteX8" fmla="*/ 2482850 w 4064000"/>
                <a:gd name="connsiteY8" fmla="*/ 2381250 h 4038600"/>
                <a:gd name="connsiteX9" fmla="*/ 1606550 w 4064000"/>
                <a:gd name="connsiteY9" fmla="*/ 2197100 h 4038600"/>
                <a:gd name="connsiteX10" fmla="*/ 2228850 w 4064000"/>
                <a:gd name="connsiteY10" fmla="*/ 1695450 h 4038600"/>
                <a:gd name="connsiteX11" fmla="*/ 1231900 w 4064000"/>
                <a:gd name="connsiteY11" fmla="*/ 501650 h 4038600"/>
                <a:gd name="connsiteX12" fmla="*/ 1593850 w 4064000"/>
                <a:gd name="connsiteY12" fmla="*/ 2203450 h 4038600"/>
                <a:gd name="connsiteX13" fmla="*/ 996950 w 4064000"/>
                <a:gd name="connsiteY13" fmla="*/ 1504950 h 4038600"/>
                <a:gd name="connsiteX14" fmla="*/ 266700 w 4064000"/>
                <a:gd name="connsiteY14" fmla="*/ 1631950 h 4038600"/>
                <a:gd name="connsiteX15" fmla="*/ 552450 w 4064000"/>
                <a:gd name="connsiteY15" fmla="*/ 2171700 h 4038600"/>
                <a:gd name="connsiteX16" fmla="*/ 996950 w 4064000"/>
                <a:gd name="connsiteY16" fmla="*/ 1504950 h 4038600"/>
                <a:gd name="connsiteX17" fmla="*/ 1022350 w 4064000"/>
                <a:gd name="connsiteY17" fmla="*/ 3086100 h 4038600"/>
                <a:gd name="connsiteX18" fmla="*/ 2470150 w 4064000"/>
                <a:gd name="connsiteY18" fmla="*/ 2381250 h 4038600"/>
                <a:gd name="connsiteX19" fmla="*/ 2451100 w 4064000"/>
                <a:gd name="connsiteY19" fmla="*/ 3289300 h 4038600"/>
                <a:gd name="connsiteX20" fmla="*/ 1035050 w 4064000"/>
                <a:gd name="connsiteY20" fmla="*/ 3073400 h 4038600"/>
                <a:gd name="connsiteX21" fmla="*/ 0 w 4064000"/>
                <a:gd name="connsiteY21" fmla="*/ 3067050 h 4038600"/>
                <a:gd name="connsiteX22" fmla="*/ 546100 w 4064000"/>
                <a:gd name="connsiteY22" fmla="*/ 2152650 h 4038600"/>
                <a:gd name="connsiteX23" fmla="*/ 1022350 w 4064000"/>
                <a:gd name="connsiteY23" fmla="*/ 3098800 h 4038600"/>
                <a:gd name="connsiteX24" fmla="*/ 812800 w 4064000"/>
                <a:gd name="connsiteY24" fmla="*/ 3854450 h 4038600"/>
                <a:gd name="connsiteX25" fmla="*/ 1504950 w 4064000"/>
                <a:gd name="connsiteY25" fmla="*/ 4038600 h 4038600"/>
                <a:gd name="connsiteX26" fmla="*/ 2425700 w 4064000"/>
                <a:gd name="connsiteY26" fmla="*/ 3282950 h 4038600"/>
                <a:gd name="connsiteX27" fmla="*/ 2844800 w 4064000"/>
                <a:gd name="connsiteY27" fmla="*/ 3549650 h 4038600"/>
                <a:gd name="connsiteX28" fmla="*/ 3321050 w 4064000"/>
                <a:gd name="connsiteY28" fmla="*/ 3143250 h 4038600"/>
                <a:gd name="connsiteX29" fmla="*/ 3854450 w 4064000"/>
                <a:gd name="connsiteY29" fmla="*/ 3308350 h 4038600"/>
                <a:gd name="connsiteX30" fmla="*/ 3898900 w 4064000"/>
                <a:gd name="connsiteY30" fmla="*/ 2470150 h 4038600"/>
                <a:gd name="connsiteX31" fmla="*/ 3238500 w 4064000"/>
                <a:gd name="connsiteY31" fmla="*/ 1771650 h 4038600"/>
                <a:gd name="connsiteX32" fmla="*/ 3841750 w 4064000"/>
                <a:gd name="connsiteY32" fmla="*/ 1441450 h 4038600"/>
                <a:gd name="connsiteX33" fmla="*/ 4064000 w 4064000"/>
                <a:gd name="connsiteY33" fmla="*/ 285750 h 4038600"/>
                <a:gd name="connsiteX34" fmla="*/ 3295650 w 4064000"/>
                <a:gd name="connsiteY34" fmla="*/ 381000 h 403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4064000" h="4038600">
                  <a:moveTo>
                    <a:pt x="2622550" y="0"/>
                  </a:moveTo>
                  <a:lnTo>
                    <a:pt x="2895600" y="831850"/>
                  </a:lnTo>
                  <a:lnTo>
                    <a:pt x="2254250" y="1682750"/>
                  </a:lnTo>
                  <a:lnTo>
                    <a:pt x="2101850" y="806450"/>
                  </a:lnTo>
                  <a:lnTo>
                    <a:pt x="2914650" y="825500"/>
                  </a:lnTo>
                  <a:lnTo>
                    <a:pt x="3848100" y="1435100"/>
                  </a:lnTo>
                  <a:lnTo>
                    <a:pt x="3289300" y="387350"/>
                  </a:lnTo>
                  <a:lnTo>
                    <a:pt x="2908300" y="838200"/>
                  </a:lnTo>
                  <a:lnTo>
                    <a:pt x="2482850" y="2381250"/>
                  </a:lnTo>
                  <a:lnTo>
                    <a:pt x="1606550" y="2197100"/>
                  </a:lnTo>
                  <a:lnTo>
                    <a:pt x="2228850" y="1695450"/>
                  </a:lnTo>
                  <a:lnTo>
                    <a:pt x="1231900" y="501650"/>
                  </a:lnTo>
                  <a:lnTo>
                    <a:pt x="1593850" y="2203450"/>
                  </a:lnTo>
                  <a:lnTo>
                    <a:pt x="996950" y="1504950"/>
                  </a:lnTo>
                  <a:lnTo>
                    <a:pt x="266700" y="1631950"/>
                  </a:lnTo>
                  <a:lnTo>
                    <a:pt x="552450" y="2171700"/>
                  </a:lnTo>
                  <a:lnTo>
                    <a:pt x="996950" y="1504950"/>
                  </a:lnTo>
                  <a:lnTo>
                    <a:pt x="1022350" y="3086100"/>
                  </a:lnTo>
                  <a:lnTo>
                    <a:pt x="2470150" y="2381250"/>
                  </a:lnTo>
                  <a:lnTo>
                    <a:pt x="2451100" y="3289300"/>
                  </a:lnTo>
                  <a:lnTo>
                    <a:pt x="1035050" y="3073400"/>
                  </a:lnTo>
                  <a:lnTo>
                    <a:pt x="0" y="3067050"/>
                  </a:lnTo>
                  <a:lnTo>
                    <a:pt x="546100" y="2152650"/>
                  </a:lnTo>
                  <a:lnTo>
                    <a:pt x="1022350" y="3098800"/>
                  </a:lnTo>
                  <a:lnTo>
                    <a:pt x="812800" y="3854450"/>
                  </a:lnTo>
                  <a:lnTo>
                    <a:pt x="1504950" y="4038600"/>
                  </a:lnTo>
                  <a:lnTo>
                    <a:pt x="2425700" y="3282950"/>
                  </a:lnTo>
                  <a:lnTo>
                    <a:pt x="2844800" y="3549650"/>
                  </a:lnTo>
                  <a:lnTo>
                    <a:pt x="3321050" y="3143250"/>
                  </a:lnTo>
                  <a:lnTo>
                    <a:pt x="3854450" y="3308350"/>
                  </a:lnTo>
                  <a:lnTo>
                    <a:pt x="3898900" y="2470150"/>
                  </a:lnTo>
                  <a:lnTo>
                    <a:pt x="3238500" y="1771650"/>
                  </a:lnTo>
                  <a:lnTo>
                    <a:pt x="3841750" y="1441450"/>
                  </a:lnTo>
                  <a:lnTo>
                    <a:pt x="4064000" y="285750"/>
                  </a:lnTo>
                  <a:lnTo>
                    <a:pt x="3295650" y="381000"/>
                  </a:lnTo>
                </a:path>
              </a:pathLst>
            </a:cu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1" name="자유형 12">
              <a:extLst>
                <a:ext uri="{FF2B5EF4-FFF2-40B4-BE49-F238E27FC236}">
                  <a16:creationId xmlns:a16="http://schemas.microsoft.com/office/drawing/2014/main" id="{7D64785A-40D2-4F64-AC2F-2E9F14B31305}"/>
                </a:ext>
              </a:extLst>
            </p:cNvPr>
            <p:cNvSpPr/>
            <p:nvPr/>
          </p:nvSpPr>
          <p:spPr>
            <a:xfrm>
              <a:off x="4337050" y="1752600"/>
              <a:ext cx="3467100" cy="3016250"/>
            </a:xfrm>
            <a:custGeom>
              <a:avLst/>
              <a:gdLst>
                <a:gd name="connsiteX0" fmla="*/ 0 w 3467100"/>
                <a:gd name="connsiteY0" fmla="*/ 508000 h 3016250"/>
                <a:gd name="connsiteX1" fmla="*/ 501650 w 3467100"/>
                <a:gd name="connsiteY1" fmla="*/ 254000 h 3016250"/>
                <a:gd name="connsiteX2" fmla="*/ 1003300 w 3467100"/>
                <a:gd name="connsiteY2" fmla="*/ 577850 h 3016250"/>
                <a:gd name="connsiteX3" fmla="*/ 2292350 w 3467100"/>
                <a:gd name="connsiteY3" fmla="*/ 641350 h 3016250"/>
                <a:gd name="connsiteX4" fmla="*/ 1612900 w 3467100"/>
                <a:gd name="connsiteY4" fmla="*/ 254000 h 3016250"/>
                <a:gd name="connsiteX5" fmla="*/ 2209800 w 3467100"/>
                <a:gd name="connsiteY5" fmla="*/ 0 h 3016250"/>
                <a:gd name="connsiteX6" fmla="*/ 2305050 w 3467100"/>
                <a:gd name="connsiteY6" fmla="*/ 647700 h 3016250"/>
                <a:gd name="connsiteX7" fmla="*/ 2959100 w 3467100"/>
                <a:gd name="connsiteY7" fmla="*/ 38100 h 3016250"/>
                <a:gd name="connsiteX8" fmla="*/ 2590800 w 3467100"/>
                <a:gd name="connsiteY8" fmla="*/ 1270000 h 3016250"/>
                <a:gd name="connsiteX9" fmla="*/ 1670050 w 3467100"/>
                <a:gd name="connsiteY9" fmla="*/ 1289050 h 3016250"/>
                <a:gd name="connsiteX10" fmla="*/ 2159000 w 3467100"/>
                <a:gd name="connsiteY10" fmla="*/ 2724150 h 3016250"/>
                <a:gd name="connsiteX11" fmla="*/ 1625600 w 3467100"/>
                <a:gd name="connsiteY11" fmla="*/ 2108200 h 3016250"/>
                <a:gd name="connsiteX12" fmla="*/ 596900 w 3467100"/>
                <a:gd name="connsiteY12" fmla="*/ 2374900 h 3016250"/>
                <a:gd name="connsiteX13" fmla="*/ 558800 w 3467100"/>
                <a:gd name="connsiteY13" fmla="*/ 3016250 h 3016250"/>
                <a:gd name="connsiteX14" fmla="*/ 2133600 w 3467100"/>
                <a:gd name="connsiteY14" fmla="*/ 2724150 h 3016250"/>
                <a:gd name="connsiteX15" fmla="*/ 3200400 w 3467100"/>
                <a:gd name="connsiteY15" fmla="*/ 2914650 h 3016250"/>
                <a:gd name="connsiteX16" fmla="*/ 2908300 w 3467100"/>
                <a:gd name="connsiteY16" fmla="*/ 2019300 h 3016250"/>
                <a:gd name="connsiteX17" fmla="*/ 2152650 w 3467100"/>
                <a:gd name="connsiteY17" fmla="*/ 2724150 h 3016250"/>
                <a:gd name="connsiteX18" fmla="*/ 2571750 w 3467100"/>
                <a:gd name="connsiteY18" fmla="*/ 1276350 h 3016250"/>
                <a:gd name="connsiteX19" fmla="*/ 3467100 w 3467100"/>
                <a:gd name="connsiteY19" fmla="*/ 1435100 h 3016250"/>
                <a:gd name="connsiteX20" fmla="*/ 2444750 w 3467100"/>
                <a:gd name="connsiteY20" fmla="*/ 1797050 h 3016250"/>
                <a:gd name="connsiteX21" fmla="*/ 2901950 w 3467100"/>
                <a:gd name="connsiteY21" fmla="*/ 2044700 h 3016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467100" h="3016250">
                  <a:moveTo>
                    <a:pt x="0" y="508000"/>
                  </a:moveTo>
                  <a:lnTo>
                    <a:pt x="501650" y="254000"/>
                  </a:lnTo>
                  <a:lnTo>
                    <a:pt x="1003300" y="577850"/>
                  </a:lnTo>
                  <a:lnTo>
                    <a:pt x="2292350" y="641350"/>
                  </a:lnTo>
                  <a:lnTo>
                    <a:pt x="1612900" y="254000"/>
                  </a:lnTo>
                  <a:lnTo>
                    <a:pt x="2209800" y="0"/>
                  </a:lnTo>
                  <a:lnTo>
                    <a:pt x="2305050" y="647700"/>
                  </a:lnTo>
                  <a:lnTo>
                    <a:pt x="2959100" y="38100"/>
                  </a:lnTo>
                  <a:lnTo>
                    <a:pt x="2590800" y="1270000"/>
                  </a:lnTo>
                  <a:lnTo>
                    <a:pt x="1670050" y="1289050"/>
                  </a:lnTo>
                  <a:lnTo>
                    <a:pt x="2159000" y="2724150"/>
                  </a:lnTo>
                  <a:lnTo>
                    <a:pt x="1625600" y="2108200"/>
                  </a:lnTo>
                  <a:lnTo>
                    <a:pt x="596900" y="2374900"/>
                  </a:lnTo>
                  <a:lnTo>
                    <a:pt x="558800" y="3016250"/>
                  </a:lnTo>
                  <a:lnTo>
                    <a:pt x="2133600" y="2724150"/>
                  </a:lnTo>
                  <a:lnTo>
                    <a:pt x="3200400" y="2914650"/>
                  </a:lnTo>
                  <a:lnTo>
                    <a:pt x="2908300" y="2019300"/>
                  </a:lnTo>
                  <a:lnTo>
                    <a:pt x="2152650" y="2724150"/>
                  </a:lnTo>
                  <a:lnTo>
                    <a:pt x="2571750" y="1276350"/>
                  </a:lnTo>
                  <a:lnTo>
                    <a:pt x="3467100" y="1435100"/>
                  </a:lnTo>
                  <a:lnTo>
                    <a:pt x="2444750" y="1797050"/>
                  </a:lnTo>
                  <a:lnTo>
                    <a:pt x="2901950" y="2044700"/>
                  </a:lnTo>
                </a:path>
              </a:pathLst>
            </a:cu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2" name="자유형 18">
              <a:extLst>
                <a:ext uri="{FF2B5EF4-FFF2-40B4-BE49-F238E27FC236}">
                  <a16:creationId xmlns:a16="http://schemas.microsoft.com/office/drawing/2014/main" id="{E4F36ECC-4B0F-4F7C-9708-23E0D04FDF2A}"/>
                </a:ext>
              </a:extLst>
            </p:cNvPr>
            <p:cNvSpPr/>
            <p:nvPr/>
          </p:nvSpPr>
          <p:spPr>
            <a:xfrm>
              <a:off x="2584450" y="4406900"/>
              <a:ext cx="4013200" cy="1866900"/>
            </a:xfrm>
            <a:custGeom>
              <a:avLst/>
              <a:gdLst>
                <a:gd name="connsiteX0" fmla="*/ 336550 w 4013200"/>
                <a:gd name="connsiteY0" fmla="*/ 0 h 1866900"/>
                <a:gd name="connsiteX1" fmla="*/ 0 w 4013200"/>
                <a:gd name="connsiteY1" fmla="*/ 654050 h 1866900"/>
                <a:gd name="connsiteX2" fmla="*/ 1003300 w 4013200"/>
                <a:gd name="connsiteY2" fmla="*/ 190500 h 1866900"/>
                <a:gd name="connsiteX3" fmla="*/ 2292350 w 4013200"/>
                <a:gd name="connsiteY3" fmla="*/ 368300 h 1866900"/>
                <a:gd name="connsiteX4" fmla="*/ 1390650 w 4013200"/>
                <a:gd name="connsiteY4" fmla="*/ 984250 h 1866900"/>
                <a:gd name="connsiteX5" fmla="*/ 1028700 w 4013200"/>
                <a:gd name="connsiteY5" fmla="*/ 184150 h 1866900"/>
                <a:gd name="connsiteX6" fmla="*/ 1149350 w 4013200"/>
                <a:gd name="connsiteY6" fmla="*/ 1612900 h 1866900"/>
                <a:gd name="connsiteX7" fmla="*/ 1384300 w 4013200"/>
                <a:gd name="connsiteY7" fmla="*/ 952500 h 1866900"/>
                <a:gd name="connsiteX8" fmla="*/ 4013200 w 4013200"/>
                <a:gd name="connsiteY8" fmla="*/ 1377950 h 1866900"/>
                <a:gd name="connsiteX9" fmla="*/ 3911600 w 4013200"/>
                <a:gd name="connsiteY9" fmla="*/ 88900 h 1866900"/>
                <a:gd name="connsiteX10" fmla="*/ 2603500 w 4013200"/>
                <a:gd name="connsiteY10" fmla="*/ 755650 h 1866900"/>
                <a:gd name="connsiteX11" fmla="*/ 2590800 w 4013200"/>
                <a:gd name="connsiteY11" fmla="*/ 1866900 h 1866900"/>
                <a:gd name="connsiteX12" fmla="*/ 2305050 w 4013200"/>
                <a:gd name="connsiteY12" fmla="*/ 368300 h 1866900"/>
                <a:gd name="connsiteX13" fmla="*/ 2311400 w 4013200"/>
                <a:gd name="connsiteY13" fmla="*/ 381000 h 1866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013200" h="1866900">
                  <a:moveTo>
                    <a:pt x="336550" y="0"/>
                  </a:moveTo>
                  <a:lnTo>
                    <a:pt x="0" y="654050"/>
                  </a:lnTo>
                  <a:lnTo>
                    <a:pt x="1003300" y="190500"/>
                  </a:lnTo>
                  <a:lnTo>
                    <a:pt x="2292350" y="368300"/>
                  </a:lnTo>
                  <a:lnTo>
                    <a:pt x="1390650" y="984250"/>
                  </a:lnTo>
                  <a:lnTo>
                    <a:pt x="1028700" y="184150"/>
                  </a:lnTo>
                  <a:lnTo>
                    <a:pt x="1149350" y="1612900"/>
                  </a:lnTo>
                  <a:lnTo>
                    <a:pt x="1384300" y="952500"/>
                  </a:lnTo>
                  <a:lnTo>
                    <a:pt x="4013200" y="1377950"/>
                  </a:lnTo>
                  <a:lnTo>
                    <a:pt x="3911600" y="88900"/>
                  </a:lnTo>
                  <a:lnTo>
                    <a:pt x="2603500" y="755650"/>
                  </a:lnTo>
                  <a:lnTo>
                    <a:pt x="2590800" y="1866900"/>
                  </a:lnTo>
                  <a:lnTo>
                    <a:pt x="2305050" y="368300"/>
                  </a:lnTo>
                  <a:lnTo>
                    <a:pt x="2311400" y="381000"/>
                  </a:lnTo>
                </a:path>
              </a:pathLst>
            </a:cu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3" name="자유형 19">
              <a:extLst>
                <a:ext uri="{FF2B5EF4-FFF2-40B4-BE49-F238E27FC236}">
                  <a16:creationId xmlns:a16="http://schemas.microsoft.com/office/drawing/2014/main" id="{786DF8DD-6EBA-4A14-A18A-5EF012D67CD6}"/>
                </a:ext>
              </a:extLst>
            </p:cNvPr>
            <p:cNvSpPr/>
            <p:nvPr/>
          </p:nvSpPr>
          <p:spPr>
            <a:xfrm>
              <a:off x="4013200" y="4781550"/>
              <a:ext cx="1168400" cy="584200"/>
            </a:xfrm>
            <a:custGeom>
              <a:avLst/>
              <a:gdLst>
                <a:gd name="connsiteX0" fmla="*/ 876300 w 1168400"/>
                <a:gd name="connsiteY0" fmla="*/ 0 h 584200"/>
                <a:gd name="connsiteX1" fmla="*/ 1168400 w 1168400"/>
                <a:gd name="connsiteY1" fmla="*/ 387350 h 584200"/>
                <a:gd name="connsiteX2" fmla="*/ 0 w 1168400"/>
                <a:gd name="connsiteY2" fmla="*/ 584200 h 584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68400" h="584200">
                  <a:moveTo>
                    <a:pt x="876300" y="0"/>
                  </a:moveTo>
                  <a:lnTo>
                    <a:pt x="1168400" y="387350"/>
                  </a:lnTo>
                  <a:lnTo>
                    <a:pt x="0" y="584200"/>
                  </a:lnTo>
                </a:path>
              </a:pathLst>
            </a:cu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5" name="타원 94">
              <a:extLst>
                <a:ext uri="{FF2B5EF4-FFF2-40B4-BE49-F238E27FC236}">
                  <a16:creationId xmlns:a16="http://schemas.microsoft.com/office/drawing/2014/main" id="{9C640F2B-F322-436E-A5E5-FC2092F227F3}"/>
                </a:ext>
              </a:extLst>
            </p:cNvPr>
            <p:cNvSpPr/>
            <p:nvPr/>
          </p:nvSpPr>
          <p:spPr>
            <a:xfrm>
              <a:off x="2313831" y="214977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7" name="타원 96">
              <a:extLst>
                <a:ext uri="{FF2B5EF4-FFF2-40B4-BE49-F238E27FC236}">
                  <a16:creationId xmlns:a16="http://schemas.microsoft.com/office/drawing/2014/main" id="{A7C953CD-2E8B-4BFB-A9BC-93DEEFBBB9E1}"/>
                </a:ext>
              </a:extLst>
            </p:cNvPr>
            <p:cNvSpPr/>
            <p:nvPr/>
          </p:nvSpPr>
          <p:spPr>
            <a:xfrm>
              <a:off x="3031480" y="202694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8" name="타원 97">
              <a:extLst>
                <a:ext uri="{FF2B5EF4-FFF2-40B4-BE49-F238E27FC236}">
                  <a16:creationId xmlns:a16="http://schemas.microsoft.com/office/drawing/2014/main" id="{C4FD75F8-5D6C-4511-9374-D2B8E03C66BF}"/>
                </a:ext>
              </a:extLst>
            </p:cNvPr>
            <p:cNvSpPr/>
            <p:nvPr/>
          </p:nvSpPr>
          <p:spPr>
            <a:xfrm>
              <a:off x="2601590" y="266811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9" name="타원 98">
              <a:extLst>
                <a:ext uri="{FF2B5EF4-FFF2-40B4-BE49-F238E27FC236}">
                  <a16:creationId xmlns:a16="http://schemas.microsoft.com/office/drawing/2014/main" id="{7C7BFD3F-5E06-4D20-A672-6A261EC4630A}"/>
                </a:ext>
              </a:extLst>
            </p:cNvPr>
            <p:cNvSpPr/>
            <p:nvPr/>
          </p:nvSpPr>
          <p:spPr>
            <a:xfrm>
              <a:off x="2047280" y="357666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0" name="타원 99">
              <a:extLst>
                <a:ext uri="{FF2B5EF4-FFF2-40B4-BE49-F238E27FC236}">
                  <a16:creationId xmlns:a16="http://schemas.microsoft.com/office/drawing/2014/main" id="{A95F6939-113F-414D-B3B7-26A13C4955AB}"/>
                </a:ext>
              </a:extLst>
            </p:cNvPr>
            <p:cNvSpPr/>
            <p:nvPr/>
          </p:nvSpPr>
          <p:spPr>
            <a:xfrm>
              <a:off x="3065388" y="358571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1" name="타원 100">
              <a:extLst>
                <a:ext uri="{FF2B5EF4-FFF2-40B4-BE49-F238E27FC236}">
                  <a16:creationId xmlns:a16="http://schemas.microsoft.com/office/drawing/2014/main" id="{1307011D-06E6-4B88-B597-63EC18EB5709}"/>
                </a:ext>
              </a:extLst>
            </p:cNvPr>
            <p:cNvSpPr/>
            <p:nvPr/>
          </p:nvSpPr>
          <p:spPr>
            <a:xfrm>
              <a:off x="3652664" y="269351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2" name="타원 101">
              <a:extLst>
                <a:ext uri="{FF2B5EF4-FFF2-40B4-BE49-F238E27FC236}">
                  <a16:creationId xmlns:a16="http://schemas.microsoft.com/office/drawing/2014/main" id="{2DB4514A-0E29-4EE7-8B64-A623965E1DD4}"/>
                </a:ext>
              </a:extLst>
            </p:cNvPr>
            <p:cNvSpPr/>
            <p:nvPr/>
          </p:nvSpPr>
          <p:spPr>
            <a:xfrm>
              <a:off x="3277766" y="101882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3" name="타원 102">
              <a:extLst>
                <a:ext uri="{FF2B5EF4-FFF2-40B4-BE49-F238E27FC236}">
                  <a16:creationId xmlns:a16="http://schemas.microsoft.com/office/drawing/2014/main" id="{4EA27695-0952-4A54-A94F-19A8202F8836}"/>
                </a:ext>
              </a:extLst>
            </p:cNvPr>
            <p:cNvSpPr/>
            <p:nvPr/>
          </p:nvSpPr>
          <p:spPr>
            <a:xfrm>
              <a:off x="4683472" y="52328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4" name="타원 103">
              <a:extLst>
                <a:ext uri="{FF2B5EF4-FFF2-40B4-BE49-F238E27FC236}">
                  <a16:creationId xmlns:a16="http://schemas.microsoft.com/office/drawing/2014/main" id="{1616B828-37D1-4A95-BF9C-13438682A94D}"/>
                </a:ext>
              </a:extLst>
            </p:cNvPr>
            <p:cNvSpPr/>
            <p:nvPr/>
          </p:nvSpPr>
          <p:spPr>
            <a:xfrm>
              <a:off x="4154562" y="131901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5" name="타원 104">
              <a:extLst>
                <a:ext uri="{FF2B5EF4-FFF2-40B4-BE49-F238E27FC236}">
                  <a16:creationId xmlns:a16="http://schemas.microsoft.com/office/drawing/2014/main" id="{BC1975DB-52D5-4BDA-BEFC-ADCEB6859CA6}"/>
                </a:ext>
              </a:extLst>
            </p:cNvPr>
            <p:cNvSpPr/>
            <p:nvPr/>
          </p:nvSpPr>
          <p:spPr>
            <a:xfrm>
              <a:off x="4289524" y="219581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6" name="타원 105">
              <a:extLst>
                <a:ext uri="{FF2B5EF4-FFF2-40B4-BE49-F238E27FC236}">
                  <a16:creationId xmlns:a16="http://schemas.microsoft.com/office/drawing/2014/main" id="{5A3DFF41-7A3A-4F02-9339-9FE2161708C7}"/>
                </a:ext>
              </a:extLst>
            </p:cNvPr>
            <p:cNvSpPr/>
            <p:nvPr/>
          </p:nvSpPr>
          <p:spPr>
            <a:xfrm>
              <a:off x="4962996" y="134076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7" name="타원 106">
              <a:extLst>
                <a:ext uri="{FF2B5EF4-FFF2-40B4-BE49-F238E27FC236}">
                  <a16:creationId xmlns:a16="http://schemas.microsoft.com/office/drawing/2014/main" id="{CF19FB3A-C538-47B9-8E74-0A6014952436}"/>
                </a:ext>
              </a:extLst>
            </p:cNvPr>
            <p:cNvSpPr/>
            <p:nvPr/>
          </p:nvSpPr>
          <p:spPr>
            <a:xfrm>
              <a:off x="5344790" y="89966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5" name="타원 114">
              <a:extLst>
                <a:ext uri="{FF2B5EF4-FFF2-40B4-BE49-F238E27FC236}">
                  <a16:creationId xmlns:a16="http://schemas.microsoft.com/office/drawing/2014/main" id="{0FB5681C-07A0-43DC-9421-0B529CFE4AB0}"/>
                </a:ext>
              </a:extLst>
            </p:cNvPr>
            <p:cNvSpPr/>
            <p:nvPr/>
          </p:nvSpPr>
          <p:spPr>
            <a:xfrm>
              <a:off x="6123632" y="80225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6" name="타원 115">
              <a:extLst>
                <a:ext uri="{FF2B5EF4-FFF2-40B4-BE49-F238E27FC236}">
                  <a16:creationId xmlns:a16="http://schemas.microsoft.com/office/drawing/2014/main" id="{5166133A-CB22-4689-84A3-198A8F88BE17}"/>
                </a:ext>
              </a:extLst>
            </p:cNvPr>
            <p:cNvSpPr/>
            <p:nvPr/>
          </p:nvSpPr>
          <p:spPr>
            <a:xfrm>
              <a:off x="5901804" y="194168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7" name="타원 116">
              <a:extLst>
                <a:ext uri="{FF2B5EF4-FFF2-40B4-BE49-F238E27FC236}">
                  <a16:creationId xmlns:a16="http://schemas.microsoft.com/office/drawing/2014/main" id="{6A64EACE-AAE9-480D-9865-33A007C55753}"/>
                </a:ext>
              </a:extLst>
            </p:cNvPr>
            <p:cNvSpPr/>
            <p:nvPr/>
          </p:nvSpPr>
          <p:spPr>
            <a:xfrm>
              <a:off x="4796284" y="195493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8" name="타원 117">
              <a:extLst>
                <a:ext uri="{FF2B5EF4-FFF2-40B4-BE49-F238E27FC236}">
                  <a16:creationId xmlns:a16="http://schemas.microsoft.com/office/drawing/2014/main" id="{7846B9A5-B21E-459E-A6C1-D6D7989783CA}"/>
                </a:ext>
              </a:extLst>
            </p:cNvPr>
            <p:cNvSpPr/>
            <p:nvPr/>
          </p:nvSpPr>
          <p:spPr>
            <a:xfrm>
              <a:off x="5297636" y="227416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9" name="타원 118">
              <a:extLst>
                <a:ext uri="{FF2B5EF4-FFF2-40B4-BE49-F238E27FC236}">
                  <a16:creationId xmlns:a16="http://schemas.microsoft.com/office/drawing/2014/main" id="{D5523C24-387C-41C0-A1A9-063755A86C98}"/>
                </a:ext>
              </a:extLst>
            </p:cNvPr>
            <p:cNvSpPr/>
            <p:nvPr/>
          </p:nvSpPr>
          <p:spPr>
            <a:xfrm>
              <a:off x="4514602" y="288414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0" name="타원 119">
              <a:extLst>
                <a:ext uri="{FF2B5EF4-FFF2-40B4-BE49-F238E27FC236}">
                  <a16:creationId xmlns:a16="http://schemas.microsoft.com/office/drawing/2014/main" id="{EF590CBC-766E-452F-9AEE-E0E75A868432}"/>
                </a:ext>
              </a:extLst>
            </p:cNvPr>
            <p:cNvSpPr/>
            <p:nvPr/>
          </p:nvSpPr>
          <p:spPr>
            <a:xfrm>
              <a:off x="4488656" y="378849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1" name="타원 120">
              <a:extLst>
                <a:ext uri="{FF2B5EF4-FFF2-40B4-BE49-F238E27FC236}">
                  <a16:creationId xmlns:a16="http://schemas.microsoft.com/office/drawing/2014/main" id="{6C59FC0D-F0AB-4DEC-93CF-1F4C6B6C5A16}"/>
                </a:ext>
              </a:extLst>
            </p:cNvPr>
            <p:cNvSpPr/>
            <p:nvPr/>
          </p:nvSpPr>
          <p:spPr>
            <a:xfrm>
              <a:off x="3577492" y="454418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2" name="타원 121">
              <a:extLst>
                <a:ext uri="{FF2B5EF4-FFF2-40B4-BE49-F238E27FC236}">
                  <a16:creationId xmlns:a16="http://schemas.microsoft.com/office/drawing/2014/main" id="{9D2BE722-CB79-4357-B5B3-9DF59DA3242C}"/>
                </a:ext>
              </a:extLst>
            </p:cNvPr>
            <p:cNvSpPr/>
            <p:nvPr/>
          </p:nvSpPr>
          <p:spPr>
            <a:xfrm>
              <a:off x="2852250" y="435586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3" name="타원 122">
              <a:extLst>
                <a:ext uri="{FF2B5EF4-FFF2-40B4-BE49-F238E27FC236}">
                  <a16:creationId xmlns:a16="http://schemas.microsoft.com/office/drawing/2014/main" id="{B9F7ABF2-B331-4BC4-A28F-7B7238489331}"/>
                </a:ext>
              </a:extLst>
            </p:cNvPr>
            <p:cNvSpPr/>
            <p:nvPr/>
          </p:nvSpPr>
          <p:spPr>
            <a:xfrm>
              <a:off x="3697874" y="596447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4" name="타원 123">
              <a:extLst>
                <a:ext uri="{FF2B5EF4-FFF2-40B4-BE49-F238E27FC236}">
                  <a16:creationId xmlns:a16="http://schemas.microsoft.com/office/drawing/2014/main" id="{D9FFA617-AC50-4F7A-9511-BA3DDCC73856}"/>
                </a:ext>
              </a:extLst>
            </p:cNvPr>
            <p:cNvSpPr/>
            <p:nvPr/>
          </p:nvSpPr>
          <p:spPr>
            <a:xfrm>
              <a:off x="2538390" y="500206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5" name="타원 124">
              <a:extLst>
                <a:ext uri="{FF2B5EF4-FFF2-40B4-BE49-F238E27FC236}">
                  <a16:creationId xmlns:a16="http://schemas.microsoft.com/office/drawing/2014/main" id="{7DD9FCAD-9B00-4202-8C1E-A5529A188D6A}"/>
                </a:ext>
              </a:extLst>
            </p:cNvPr>
            <p:cNvSpPr/>
            <p:nvPr/>
          </p:nvSpPr>
          <p:spPr>
            <a:xfrm>
              <a:off x="3932370" y="530716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6" name="타원 125">
              <a:extLst>
                <a:ext uri="{FF2B5EF4-FFF2-40B4-BE49-F238E27FC236}">
                  <a16:creationId xmlns:a16="http://schemas.microsoft.com/office/drawing/2014/main" id="{ECAAEC35-7086-4B89-A8DB-58EA092B4B9E}"/>
                </a:ext>
              </a:extLst>
            </p:cNvPr>
            <p:cNvSpPr/>
            <p:nvPr/>
          </p:nvSpPr>
          <p:spPr>
            <a:xfrm>
              <a:off x="5133960" y="510177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7" name="타원 126">
              <a:extLst>
                <a:ext uri="{FF2B5EF4-FFF2-40B4-BE49-F238E27FC236}">
                  <a16:creationId xmlns:a16="http://schemas.microsoft.com/office/drawing/2014/main" id="{824B0417-7E18-44C4-A7A3-DC61CF241AC8}"/>
                </a:ext>
              </a:extLst>
            </p:cNvPr>
            <p:cNvSpPr/>
            <p:nvPr/>
          </p:nvSpPr>
          <p:spPr>
            <a:xfrm>
              <a:off x="4912774" y="515719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8" name="타원 127">
              <a:extLst>
                <a:ext uri="{FF2B5EF4-FFF2-40B4-BE49-F238E27FC236}">
                  <a16:creationId xmlns:a16="http://schemas.microsoft.com/office/drawing/2014/main" id="{EF8F9C0A-8A2F-436E-9105-180A29378CEF}"/>
                </a:ext>
              </a:extLst>
            </p:cNvPr>
            <p:cNvSpPr/>
            <p:nvPr/>
          </p:nvSpPr>
          <p:spPr>
            <a:xfrm>
              <a:off x="4840766" y="471590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9" name="타원 128">
              <a:extLst>
                <a:ext uri="{FF2B5EF4-FFF2-40B4-BE49-F238E27FC236}">
                  <a16:creationId xmlns:a16="http://schemas.microsoft.com/office/drawing/2014/main" id="{0BF83740-5C0B-4751-8CDB-3381EC361637}"/>
                </a:ext>
              </a:extLst>
            </p:cNvPr>
            <p:cNvSpPr/>
            <p:nvPr/>
          </p:nvSpPr>
          <p:spPr>
            <a:xfrm>
              <a:off x="5128798" y="624326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0" name="타원 129">
              <a:extLst>
                <a:ext uri="{FF2B5EF4-FFF2-40B4-BE49-F238E27FC236}">
                  <a16:creationId xmlns:a16="http://schemas.microsoft.com/office/drawing/2014/main" id="{4AA04E96-EF0B-4D66-87D7-4FAD9A6AA965}"/>
                </a:ext>
              </a:extLst>
            </p:cNvPr>
            <p:cNvSpPr/>
            <p:nvPr/>
          </p:nvSpPr>
          <p:spPr>
            <a:xfrm>
              <a:off x="6533894" y="571478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1" name="타원 130">
              <a:extLst>
                <a:ext uri="{FF2B5EF4-FFF2-40B4-BE49-F238E27FC236}">
                  <a16:creationId xmlns:a16="http://schemas.microsoft.com/office/drawing/2014/main" id="{9E9D19F4-8B76-463E-A2DD-03804C6FDA23}"/>
                </a:ext>
              </a:extLst>
            </p:cNvPr>
            <p:cNvSpPr/>
            <p:nvPr/>
          </p:nvSpPr>
          <p:spPr>
            <a:xfrm>
              <a:off x="6446696" y="441864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2" name="타원 131">
              <a:extLst>
                <a:ext uri="{FF2B5EF4-FFF2-40B4-BE49-F238E27FC236}">
                  <a16:creationId xmlns:a16="http://schemas.microsoft.com/office/drawing/2014/main" id="{FCB38AE1-A315-48B2-BF8C-80ADE35374C2}"/>
                </a:ext>
              </a:extLst>
            </p:cNvPr>
            <p:cNvSpPr/>
            <p:nvPr/>
          </p:nvSpPr>
          <p:spPr>
            <a:xfrm>
              <a:off x="7172730" y="372298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3" name="타원 132">
              <a:extLst>
                <a:ext uri="{FF2B5EF4-FFF2-40B4-BE49-F238E27FC236}">
                  <a16:creationId xmlns:a16="http://schemas.microsoft.com/office/drawing/2014/main" id="{78C73765-C38C-4573-9A5E-CD20C7061770}"/>
                </a:ext>
              </a:extLst>
            </p:cNvPr>
            <p:cNvSpPr/>
            <p:nvPr/>
          </p:nvSpPr>
          <p:spPr>
            <a:xfrm>
              <a:off x="7473280" y="460367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4" name="타원 133">
              <a:extLst>
                <a:ext uri="{FF2B5EF4-FFF2-40B4-BE49-F238E27FC236}">
                  <a16:creationId xmlns:a16="http://schemas.microsoft.com/office/drawing/2014/main" id="{1E2E5547-D36C-45B5-B0D3-0F0571B1F542}"/>
                </a:ext>
              </a:extLst>
            </p:cNvPr>
            <p:cNvSpPr/>
            <p:nvPr/>
          </p:nvSpPr>
          <p:spPr>
            <a:xfrm>
              <a:off x="6715100" y="350100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5" name="타원 134">
              <a:extLst>
                <a:ext uri="{FF2B5EF4-FFF2-40B4-BE49-F238E27FC236}">
                  <a16:creationId xmlns:a16="http://schemas.microsoft.com/office/drawing/2014/main" id="{41A581D7-2C21-4E71-BD3C-FB0D35B5BDFC}"/>
                </a:ext>
              </a:extLst>
            </p:cNvPr>
            <p:cNvSpPr/>
            <p:nvPr/>
          </p:nvSpPr>
          <p:spPr>
            <a:xfrm>
              <a:off x="5961112" y="297790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6" name="타원 135">
              <a:extLst>
                <a:ext uri="{FF2B5EF4-FFF2-40B4-BE49-F238E27FC236}">
                  <a16:creationId xmlns:a16="http://schemas.microsoft.com/office/drawing/2014/main" id="{5CBC494A-F879-4FCD-9D09-3F52C5DD70D2}"/>
                </a:ext>
              </a:extLst>
            </p:cNvPr>
            <p:cNvSpPr/>
            <p:nvPr/>
          </p:nvSpPr>
          <p:spPr>
            <a:xfrm>
              <a:off x="5372819" y="3654549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7" name="타원 136">
              <a:extLst>
                <a:ext uri="{FF2B5EF4-FFF2-40B4-BE49-F238E27FC236}">
                  <a16:creationId xmlns:a16="http://schemas.microsoft.com/office/drawing/2014/main" id="{ADAB0A4B-B356-4967-AE7A-4C2A22BEB512}"/>
                </a:ext>
              </a:extLst>
            </p:cNvPr>
            <p:cNvSpPr/>
            <p:nvPr/>
          </p:nvSpPr>
          <p:spPr>
            <a:xfrm>
              <a:off x="4887813" y="404316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8" name="타원 137">
              <a:extLst>
                <a:ext uri="{FF2B5EF4-FFF2-40B4-BE49-F238E27FC236}">
                  <a16:creationId xmlns:a16="http://schemas.microsoft.com/office/drawing/2014/main" id="{CB63D7E6-C062-4A7C-97B6-1B3A7A921B66}"/>
                </a:ext>
              </a:extLst>
            </p:cNvPr>
            <p:cNvSpPr/>
            <p:nvPr/>
          </p:nvSpPr>
          <p:spPr>
            <a:xfrm>
              <a:off x="5895925" y="3798565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9" name="타원 138">
              <a:extLst>
                <a:ext uri="{FF2B5EF4-FFF2-40B4-BE49-F238E27FC236}">
                  <a16:creationId xmlns:a16="http://schemas.microsoft.com/office/drawing/2014/main" id="{ED2C27CD-A75F-4757-AAD8-0D851978E11A}"/>
                </a:ext>
              </a:extLst>
            </p:cNvPr>
            <p:cNvSpPr/>
            <p:nvPr/>
          </p:nvSpPr>
          <p:spPr>
            <a:xfrm>
              <a:off x="6484218" y="1707629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0" name="타원 139">
              <a:extLst>
                <a:ext uri="{FF2B5EF4-FFF2-40B4-BE49-F238E27FC236}">
                  <a16:creationId xmlns:a16="http://schemas.microsoft.com/office/drawing/2014/main" id="{572855BE-B28D-42CF-80EB-50DA3C23A1A2}"/>
                </a:ext>
              </a:extLst>
            </p:cNvPr>
            <p:cNvSpPr/>
            <p:nvPr/>
          </p:nvSpPr>
          <p:spPr>
            <a:xfrm>
              <a:off x="7245027" y="173201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1" name="타원 140">
              <a:extLst>
                <a:ext uri="{FF2B5EF4-FFF2-40B4-BE49-F238E27FC236}">
                  <a16:creationId xmlns:a16="http://schemas.microsoft.com/office/drawing/2014/main" id="{3E48A59A-DBA0-4F76-92E2-715D82DC071A}"/>
                </a:ext>
              </a:extLst>
            </p:cNvPr>
            <p:cNvSpPr/>
            <p:nvPr/>
          </p:nvSpPr>
          <p:spPr>
            <a:xfrm>
              <a:off x="6863308" y="297519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2" name="타원 141">
              <a:extLst>
                <a:ext uri="{FF2B5EF4-FFF2-40B4-BE49-F238E27FC236}">
                  <a16:creationId xmlns:a16="http://schemas.microsoft.com/office/drawing/2014/main" id="{A51CBF55-7EF2-4E78-8A0C-021D877337A2}"/>
                </a:ext>
              </a:extLst>
            </p:cNvPr>
            <p:cNvSpPr/>
            <p:nvPr/>
          </p:nvSpPr>
          <p:spPr>
            <a:xfrm>
              <a:off x="7743750" y="3135635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3" name="타원 142">
              <a:extLst>
                <a:ext uri="{FF2B5EF4-FFF2-40B4-BE49-F238E27FC236}">
                  <a16:creationId xmlns:a16="http://schemas.microsoft.com/office/drawing/2014/main" id="{A6B1408A-7F5C-4C37-A594-C5EA3E93A5E4}"/>
                </a:ext>
              </a:extLst>
            </p:cNvPr>
            <p:cNvSpPr/>
            <p:nvPr/>
          </p:nvSpPr>
          <p:spPr>
            <a:xfrm>
              <a:off x="6590134" y="232983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4" name="자유형 20">
              <a:extLst>
                <a:ext uri="{FF2B5EF4-FFF2-40B4-BE49-F238E27FC236}">
                  <a16:creationId xmlns:a16="http://schemas.microsoft.com/office/drawing/2014/main" id="{227EAF13-7A50-473D-BD66-7FCE2AD88DC5}"/>
                </a:ext>
              </a:extLst>
            </p:cNvPr>
            <p:cNvSpPr/>
            <p:nvPr/>
          </p:nvSpPr>
          <p:spPr>
            <a:xfrm>
              <a:off x="4591050" y="2324100"/>
              <a:ext cx="809625" cy="1390650"/>
            </a:xfrm>
            <a:custGeom>
              <a:avLst/>
              <a:gdLst>
                <a:gd name="connsiteX0" fmla="*/ 0 w 809625"/>
                <a:gd name="connsiteY0" fmla="*/ 619125 h 1390650"/>
                <a:gd name="connsiteX1" fmla="*/ 723900 w 809625"/>
                <a:gd name="connsiteY1" fmla="*/ 0 h 1390650"/>
                <a:gd name="connsiteX2" fmla="*/ 809625 w 809625"/>
                <a:gd name="connsiteY2" fmla="*/ 1390650 h 13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09625" h="1390650">
                  <a:moveTo>
                    <a:pt x="0" y="619125"/>
                  </a:moveTo>
                  <a:lnTo>
                    <a:pt x="723900" y="0"/>
                  </a:lnTo>
                  <a:lnTo>
                    <a:pt x="809625" y="1390650"/>
                  </a:lnTo>
                </a:path>
              </a:pathLst>
            </a:cu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145" name="Picture 2" descr="C:\Users\p_wowns\Desktop\Desktop\colorcop (1)\B_01_001\기본형 시그니처.gif">
            <a:extLst>
              <a:ext uri="{FF2B5EF4-FFF2-40B4-BE49-F238E27FC236}">
                <a16:creationId xmlns:a16="http://schemas.microsoft.com/office/drawing/2014/main" id="{BEEB4CCF-793B-4419-B5EB-B304A2FCB8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479" y="186760"/>
            <a:ext cx="1632933" cy="515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6" name="그룹 145">
            <a:extLst>
              <a:ext uri="{FF2B5EF4-FFF2-40B4-BE49-F238E27FC236}">
                <a16:creationId xmlns:a16="http://schemas.microsoft.com/office/drawing/2014/main" id="{A49C7F6E-C9C5-4A30-8931-53177E2797EE}"/>
              </a:ext>
            </a:extLst>
          </p:cNvPr>
          <p:cNvGrpSpPr/>
          <p:nvPr/>
        </p:nvGrpSpPr>
        <p:grpSpPr>
          <a:xfrm>
            <a:off x="764927" y="2492896"/>
            <a:ext cx="8105104" cy="1487568"/>
            <a:chOff x="819250" y="2290235"/>
            <a:chExt cx="8105104" cy="1487568"/>
          </a:xfrm>
        </p:grpSpPr>
        <p:sp>
          <p:nvSpPr>
            <p:cNvPr id="147" name="직사각형 146">
              <a:extLst>
                <a:ext uri="{FF2B5EF4-FFF2-40B4-BE49-F238E27FC236}">
                  <a16:creationId xmlns:a16="http://schemas.microsoft.com/office/drawing/2014/main" id="{EB840E73-B8E7-4323-BE7D-45356E1FB901}"/>
                </a:ext>
              </a:extLst>
            </p:cNvPr>
            <p:cNvSpPr/>
            <p:nvPr/>
          </p:nvSpPr>
          <p:spPr>
            <a:xfrm>
              <a:off x="2127946" y="2290235"/>
              <a:ext cx="5758754" cy="1487568"/>
            </a:xfrm>
            <a:prstGeom prst="rect">
              <a:avLst/>
            </a:prstGeom>
            <a:solidFill>
              <a:srgbClr val="3399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148" name="그룹 147">
              <a:extLst>
                <a:ext uri="{FF2B5EF4-FFF2-40B4-BE49-F238E27FC236}">
                  <a16:creationId xmlns:a16="http://schemas.microsoft.com/office/drawing/2014/main" id="{26D0688A-E35E-466E-A040-AA90BB4D6F67}"/>
                </a:ext>
              </a:extLst>
            </p:cNvPr>
            <p:cNvGrpSpPr/>
            <p:nvPr/>
          </p:nvGrpSpPr>
          <p:grpSpPr>
            <a:xfrm>
              <a:off x="819250" y="2439340"/>
              <a:ext cx="8105104" cy="1189358"/>
              <a:chOff x="-1064619" y="2328242"/>
              <a:chExt cx="8105104" cy="1189358"/>
            </a:xfrm>
          </p:grpSpPr>
          <p:sp>
            <p:nvSpPr>
              <p:cNvPr id="149" name="TextBox 148">
                <a:extLst>
                  <a:ext uri="{FF2B5EF4-FFF2-40B4-BE49-F238E27FC236}">
                    <a16:creationId xmlns:a16="http://schemas.microsoft.com/office/drawing/2014/main" id="{C2FB656E-CA7B-49DE-A52B-32AD2088A8CE}"/>
                  </a:ext>
                </a:extLst>
              </p:cNvPr>
              <p:cNvSpPr txBox="1"/>
              <p:nvPr/>
            </p:nvSpPr>
            <p:spPr>
              <a:xfrm>
                <a:off x="-1064619" y="2425246"/>
                <a:ext cx="8105104" cy="107721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ko-KR" altLang="en-US" sz="3200" spc="-15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함초롬돋움" panose="020B0504000101010101" pitchFamily="50" charset="-127"/>
                    <a:ea typeface="함초롬돋움" panose="020B0504000101010101" pitchFamily="50" charset="-127"/>
                    <a:cs typeface="함초롬돋움" panose="020B0504000101010101" pitchFamily="50" charset="-127"/>
                  </a:rPr>
                  <a:t>다문화</a:t>
                </a:r>
                <a:r>
                  <a:rPr lang="en-US" altLang="ko-KR" sz="3200" spc="-15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함초롬돋움" panose="020B0504000101010101" pitchFamily="50" charset="-127"/>
                    <a:ea typeface="함초롬돋움" panose="020B0504000101010101" pitchFamily="50" charset="-127"/>
                    <a:cs typeface="함초롬돋움" panose="020B0504000101010101" pitchFamily="50" charset="-127"/>
                  </a:rPr>
                  <a:t>·</a:t>
                </a:r>
                <a:r>
                  <a:rPr lang="ko-KR" altLang="en-US" sz="3200" spc="-15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함초롬돋움" panose="020B0504000101010101" pitchFamily="50" charset="-127"/>
                    <a:ea typeface="함초롬돋움" panose="020B0504000101010101" pitchFamily="50" charset="-127"/>
                    <a:cs typeface="함초롬돋움" panose="020B0504000101010101" pitchFamily="50" charset="-127"/>
                  </a:rPr>
                  <a:t>탈북</a:t>
                </a:r>
                <a:r>
                  <a:rPr lang="en-US" altLang="ko-KR" sz="3200" spc="-15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함초롬돋움" panose="020B0504000101010101" pitchFamily="50" charset="-127"/>
                    <a:ea typeface="함초롬돋움" panose="020B0504000101010101" pitchFamily="50" charset="-127"/>
                    <a:cs typeface="함초롬돋움" panose="020B0504000101010101" pitchFamily="50" charset="-127"/>
                  </a:rPr>
                  <a:t>(</a:t>
                </a:r>
                <a:r>
                  <a:rPr lang="ko-KR" altLang="en-US" sz="3200" spc="-15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함초롬돋움" panose="020B0504000101010101" pitchFamily="50" charset="-127"/>
                    <a:ea typeface="함초롬돋움" panose="020B0504000101010101" pitchFamily="50" charset="-127"/>
                    <a:cs typeface="함초롬돋움" panose="020B0504000101010101" pitchFamily="50" charset="-127"/>
                  </a:rPr>
                  <a:t>이주</a:t>
                </a:r>
                <a:r>
                  <a:rPr lang="en-US" altLang="ko-KR" sz="3200" spc="-15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함초롬돋움" panose="020B0504000101010101" pitchFamily="50" charset="-127"/>
                    <a:ea typeface="함초롬돋움" panose="020B0504000101010101" pitchFamily="50" charset="-127"/>
                    <a:cs typeface="함초롬돋움" panose="020B0504000101010101" pitchFamily="50" charset="-127"/>
                  </a:rPr>
                  <a:t> · </a:t>
                </a:r>
                <a:r>
                  <a:rPr lang="ko-KR" altLang="en-US" sz="3200" spc="-15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함초롬돋움" panose="020B0504000101010101" pitchFamily="50" charset="-127"/>
                    <a:ea typeface="함초롬돋움" panose="020B0504000101010101" pitchFamily="50" charset="-127"/>
                    <a:cs typeface="함초롬돋움" panose="020B0504000101010101" pitchFamily="50" charset="-127"/>
                  </a:rPr>
                  <a:t>북한배경</a:t>
                </a:r>
                <a:r>
                  <a:rPr lang="en-US" altLang="ko-KR" sz="3200" spc="-15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함초롬돋움" panose="020B0504000101010101" pitchFamily="50" charset="-127"/>
                    <a:ea typeface="함초롬돋움" panose="020B0504000101010101" pitchFamily="50" charset="-127"/>
                    <a:cs typeface="함초롬돋움" panose="020B0504000101010101" pitchFamily="50" charset="-127"/>
                  </a:rPr>
                  <a:t>)</a:t>
                </a:r>
                <a:r>
                  <a:rPr lang="ko-KR" altLang="en-US" sz="3200" spc="-15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함초롬돋움" panose="020B0504000101010101" pitchFamily="50" charset="-127"/>
                    <a:ea typeface="함초롬돋움" panose="020B0504000101010101" pitchFamily="50" charset="-127"/>
                    <a:cs typeface="함초롬돋움" panose="020B0504000101010101" pitchFamily="50" charset="-127"/>
                  </a:rPr>
                  <a:t>학생 멘토링장학금</a:t>
                </a:r>
                <a:endParaRPr lang="en-US" altLang="ko-KR" sz="32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endParaRPr>
              </a:p>
              <a:p>
                <a:pPr algn="ctr"/>
                <a:r>
                  <a:rPr lang="ko-KR" altLang="en-US" sz="3200" b="1" spc="-15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함초롬돋움" panose="020B0504000101010101" pitchFamily="50" charset="-127"/>
                    <a:ea typeface="함초롬돋움" panose="020B0504000101010101" pitchFamily="50" charset="-127"/>
                    <a:cs typeface="함초롬돋움" panose="020B0504000101010101" pitchFamily="50" charset="-127"/>
                  </a:rPr>
                  <a:t>오프라인 안내자료</a:t>
                </a:r>
                <a:endParaRPr lang="en-US" altLang="ko-KR" sz="36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endParaRPr>
              </a:p>
            </p:txBody>
          </p:sp>
          <p:cxnSp>
            <p:nvCxnSpPr>
              <p:cNvPr id="150" name="직선 연결선 149">
                <a:extLst>
                  <a:ext uri="{FF2B5EF4-FFF2-40B4-BE49-F238E27FC236}">
                    <a16:creationId xmlns:a16="http://schemas.microsoft.com/office/drawing/2014/main" id="{44277265-D03F-4811-8DC6-B003FC94B4E0}"/>
                  </a:ext>
                </a:extLst>
              </p:cNvPr>
              <p:cNvCxnSpPr/>
              <p:nvPr/>
            </p:nvCxnSpPr>
            <p:spPr>
              <a:xfrm>
                <a:off x="414858" y="3517600"/>
                <a:ext cx="5417192" cy="0"/>
              </a:xfrm>
              <a:prstGeom prst="line">
                <a:avLst/>
              </a:prstGeom>
              <a:ln w="12700">
                <a:solidFill>
                  <a:schemeClr val="bg1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1" name="직선 연결선 150">
                <a:extLst>
                  <a:ext uri="{FF2B5EF4-FFF2-40B4-BE49-F238E27FC236}">
                    <a16:creationId xmlns:a16="http://schemas.microsoft.com/office/drawing/2014/main" id="{D0D0163C-4407-48DA-B6EF-DDC7E8E8A9B7}"/>
                  </a:ext>
                </a:extLst>
              </p:cNvPr>
              <p:cNvCxnSpPr/>
              <p:nvPr/>
            </p:nvCxnSpPr>
            <p:spPr>
              <a:xfrm>
                <a:off x="414858" y="2328242"/>
                <a:ext cx="5417192" cy="0"/>
              </a:xfrm>
              <a:prstGeom prst="line">
                <a:avLst/>
              </a:prstGeom>
              <a:ln w="12700">
                <a:solidFill>
                  <a:schemeClr val="bg1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18935176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" name="그룹 57"/>
          <p:cNvGrpSpPr/>
          <p:nvPr/>
        </p:nvGrpSpPr>
        <p:grpSpPr>
          <a:xfrm>
            <a:off x="5529064" y="2587130"/>
            <a:ext cx="4376936" cy="1304855"/>
            <a:chOff x="5673080" y="2276872"/>
            <a:chExt cx="4376936" cy="1304855"/>
          </a:xfrm>
        </p:grpSpPr>
        <p:sp>
          <p:nvSpPr>
            <p:cNvPr id="7" name="TextBox 6"/>
            <p:cNvSpPr txBox="1"/>
            <p:nvPr/>
          </p:nvSpPr>
          <p:spPr>
            <a:xfrm>
              <a:off x="5936647" y="2276872"/>
              <a:ext cx="614271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3600" spc="-30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03</a:t>
              </a:r>
              <a:endParaRPr lang="ko-KR" altLang="en-US" sz="3600" spc="-30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  <p:cxnSp>
          <p:nvCxnSpPr>
            <p:cNvPr id="6" name="직선 연결선 5"/>
            <p:cNvCxnSpPr/>
            <p:nvPr/>
          </p:nvCxnSpPr>
          <p:spPr>
            <a:xfrm>
              <a:off x="5673080" y="2960077"/>
              <a:ext cx="4376936" cy="0"/>
            </a:xfrm>
            <a:prstGeom prst="line">
              <a:avLst/>
            </a:prstGeom>
            <a:ln w="12700">
              <a:solidFill>
                <a:schemeClr val="bg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" name="TextBox 3"/>
            <p:cNvSpPr txBox="1"/>
            <p:nvPr/>
          </p:nvSpPr>
          <p:spPr>
            <a:xfrm>
              <a:off x="5936647" y="2996952"/>
              <a:ext cx="3797835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3200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지원내용 및 의무사항</a:t>
              </a:r>
              <a:endParaRPr lang="en-US" altLang="ko-KR" sz="32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</p:grpSp>
      <p:pic>
        <p:nvPicPr>
          <p:cNvPr id="9" name="Picture 2" descr="C:\Users\p_wowns\Desktop\Desktop\colorcop (1)\B_01_001\기본형 시그니처.gif">
            <a:extLst>
              <a:ext uri="{FF2B5EF4-FFF2-40B4-BE49-F238E27FC236}">
                <a16:creationId xmlns:a16="http://schemas.microsoft.com/office/drawing/2014/main" id="{A7156FF9-AF69-446B-9492-F43D5986D2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479" y="186760"/>
            <a:ext cx="1632933" cy="515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906310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158505" y="142875"/>
            <a:ext cx="9588990" cy="65722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289072" y="246931"/>
            <a:ext cx="236314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지원내용 및 의무사항</a:t>
            </a:r>
            <a:endParaRPr lang="en-US" altLang="ko-KR" sz="20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2">
                  <a:lumMod val="7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cxnSp>
        <p:nvCxnSpPr>
          <p:cNvPr id="6" name="직선 연결선 5"/>
          <p:cNvCxnSpPr/>
          <p:nvPr/>
        </p:nvCxnSpPr>
        <p:spPr>
          <a:xfrm>
            <a:off x="344488" y="662477"/>
            <a:ext cx="2232248" cy="0"/>
          </a:xfrm>
          <a:prstGeom prst="line">
            <a:avLst/>
          </a:prstGeom>
          <a:ln w="12700">
            <a:solidFill>
              <a:srgbClr val="00174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그룹 13"/>
          <p:cNvGrpSpPr/>
          <p:nvPr/>
        </p:nvGrpSpPr>
        <p:grpSpPr>
          <a:xfrm>
            <a:off x="570037" y="836712"/>
            <a:ext cx="1112416" cy="369332"/>
            <a:chOff x="1286687" y="1772816"/>
            <a:chExt cx="1112416" cy="369332"/>
          </a:xfrm>
        </p:grpSpPr>
        <p:sp>
          <p:nvSpPr>
            <p:cNvPr id="10" name="TextBox 9"/>
            <p:cNvSpPr txBox="1"/>
            <p:nvPr/>
          </p:nvSpPr>
          <p:spPr>
            <a:xfrm>
              <a:off x="1393700" y="1772816"/>
              <a:ext cx="100540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지원내용</a:t>
              </a:r>
            </a:p>
          </p:txBody>
        </p:sp>
        <p:sp>
          <p:nvSpPr>
            <p:cNvPr id="13" name="이등변 삼각형 12"/>
            <p:cNvSpPr/>
            <p:nvPr/>
          </p:nvSpPr>
          <p:spPr>
            <a:xfrm rot="5400000">
              <a:off x="1277608" y="1900739"/>
              <a:ext cx="131646" cy="113488"/>
            </a:xfrm>
            <a:prstGeom prst="triangle">
              <a:avLst/>
            </a:prstGeom>
            <a:solidFill>
              <a:srgbClr val="0594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26" name="그룹 25"/>
          <p:cNvGrpSpPr/>
          <p:nvPr/>
        </p:nvGrpSpPr>
        <p:grpSpPr>
          <a:xfrm>
            <a:off x="570037" y="3068960"/>
            <a:ext cx="1572479" cy="369332"/>
            <a:chOff x="1286687" y="1772816"/>
            <a:chExt cx="1572479" cy="369332"/>
          </a:xfrm>
        </p:grpSpPr>
        <p:sp>
          <p:nvSpPr>
            <p:cNvPr id="27" name="TextBox 26"/>
            <p:cNvSpPr txBox="1"/>
            <p:nvPr/>
          </p:nvSpPr>
          <p:spPr>
            <a:xfrm>
              <a:off x="1393700" y="1772816"/>
              <a:ext cx="146546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활동시간 제한</a:t>
              </a:r>
            </a:p>
          </p:txBody>
        </p:sp>
        <p:sp>
          <p:nvSpPr>
            <p:cNvPr id="28" name="이등변 삼각형 27"/>
            <p:cNvSpPr/>
            <p:nvPr/>
          </p:nvSpPr>
          <p:spPr>
            <a:xfrm rot="5400000">
              <a:off x="1277608" y="1900739"/>
              <a:ext cx="131646" cy="113488"/>
            </a:xfrm>
            <a:prstGeom prst="triangle">
              <a:avLst/>
            </a:prstGeom>
            <a:solidFill>
              <a:srgbClr val="0594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33" name="그룹 32"/>
          <p:cNvGrpSpPr/>
          <p:nvPr/>
        </p:nvGrpSpPr>
        <p:grpSpPr>
          <a:xfrm>
            <a:off x="4344640" y="853152"/>
            <a:ext cx="1112416" cy="369332"/>
            <a:chOff x="1286687" y="1772816"/>
            <a:chExt cx="1112416" cy="369332"/>
          </a:xfrm>
        </p:grpSpPr>
        <p:sp>
          <p:nvSpPr>
            <p:cNvPr id="34" name="TextBox 33"/>
            <p:cNvSpPr txBox="1"/>
            <p:nvPr/>
          </p:nvSpPr>
          <p:spPr>
            <a:xfrm>
              <a:off x="1393700" y="1772816"/>
              <a:ext cx="100540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의무사항</a:t>
              </a:r>
            </a:p>
          </p:txBody>
        </p:sp>
        <p:sp>
          <p:nvSpPr>
            <p:cNvPr id="35" name="이등변 삼각형 34"/>
            <p:cNvSpPr/>
            <p:nvPr/>
          </p:nvSpPr>
          <p:spPr>
            <a:xfrm rot="5400000">
              <a:off x="1277608" y="1900739"/>
              <a:ext cx="131646" cy="113488"/>
            </a:xfrm>
            <a:prstGeom prst="triangle">
              <a:avLst/>
            </a:prstGeom>
            <a:solidFill>
              <a:srgbClr val="0594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36" name="TextBox 35"/>
          <p:cNvSpPr txBox="1"/>
          <p:nvPr/>
        </p:nvSpPr>
        <p:spPr>
          <a:xfrm>
            <a:off x="632520" y="1179026"/>
            <a:ext cx="4574605" cy="15486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0975" indent="-180975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시간당 급여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latin typeface="KoPub돋움체 Light" panose="00000300000000000000" pitchFamily="2" charset="-127"/>
              <a:ea typeface="KoPub돋움체 Light" panose="00000300000000000000" pitchFamily="2" charset="-127"/>
              <a:cs typeface="함초롬돋움" panose="020B0504000101010101" pitchFamily="50" charset="-127"/>
            </a:endParaRPr>
          </a:p>
          <a:p>
            <a:pPr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</a:pP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Light" panose="00000300000000000000" pitchFamily="2" charset="-127"/>
              <a:ea typeface="KoPub돋움체 Light" panose="00000300000000000000" pitchFamily="2" charset="-127"/>
              <a:cs typeface="함초롬돋움" panose="020B0504000101010101" pitchFamily="50" charset="-127"/>
            </a:endParaRPr>
          </a:p>
          <a:p>
            <a:pPr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</a:pP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Light" panose="00000300000000000000" pitchFamily="2" charset="-127"/>
              <a:ea typeface="KoPub돋움체 Light" panose="00000300000000000000" pitchFamily="2" charset="-127"/>
              <a:cs typeface="함초롬돋움" panose="020B0504000101010101" pitchFamily="50" charset="-127"/>
            </a:endParaRPr>
          </a:p>
          <a:p>
            <a:pPr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</a:pPr>
            <a:endParaRPr lang="en-US" altLang="ko-KR" sz="3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Light" panose="00000300000000000000" pitchFamily="2" charset="-127"/>
              <a:ea typeface="KoPub돋움체 Light" panose="00000300000000000000" pitchFamily="2" charset="-127"/>
              <a:cs typeface="함초롬돋움" panose="020B0504000101010101" pitchFamily="50" charset="-127"/>
            </a:endParaRPr>
          </a:p>
          <a:p>
            <a:pPr marL="180975" indent="-180975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활동확인서 발급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FF4747"/>
              </a:solidFill>
              <a:latin typeface="KoPub돋움체 Light" panose="00000300000000000000" pitchFamily="2" charset="-127"/>
              <a:ea typeface="KoPub돋움체 Light" panose="00000300000000000000" pitchFamily="2" charset="-127"/>
              <a:cs typeface="함초롬돋움" panose="020B0504000101010101" pitchFamily="50" charset="-127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4228687" y="1242915"/>
            <a:ext cx="5501308" cy="13547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0975" indent="-180975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업무스케줄 등록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latin typeface="KoPub돋움체 Light" panose="00000300000000000000" pitchFamily="2" charset="-127"/>
              <a:ea typeface="KoPub돋움체 Light" panose="00000300000000000000" pitchFamily="2" charset="-127"/>
              <a:cs typeface="함초롬돋움" panose="020B0504000101010101" pitchFamily="50" charset="-127"/>
            </a:endParaRPr>
          </a:p>
          <a:p>
            <a:pPr marL="180975" indent="-180975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온라인 출근부 작성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latin typeface="KoPub돋움체 Light" panose="00000300000000000000" pitchFamily="2" charset="-127"/>
              <a:ea typeface="KoPub돋움체 Light" panose="00000300000000000000" pitchFamily="2" charset="-127"/>
              <a:cs typeface="함초롬돋움" panose="020B0504000101010101" pitchFamily="50" charset="-127"/>
            </a:endParaRPr>
          </a:p>
          <a:p>
            <a:pPr indent="180975">
              <a:lnSpc>
                <a:spcPct val="120000"/>
              </a:lnSpc>
              <a:buClr>
                <a:schemeClr val="tx1">
                  <a:lumMod val="75000"/>
                  <a:lumOff val="25000"/>
                </a:schemeClr>
              </a:buClr>
            </a:pPr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(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활동 즉시 본인 입력</a:t>
            </a:r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)</a:t>
            </a:r>
          </a:p>
          <a:p>
            <a:pPr marL="180975" indent="-180975">
              <a:lnSpc>
                <a:spcPct val="120000"/>
              </a:lnSpc>
              <a:buClr>
                <a:srgbClr val="FF4747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기관 관리자에게 사업 소개 및 대학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(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원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)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 공지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,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출근부 승인 관련 내용 안내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FF4747"/>
              </a:solidFill>
              <a:latin typeface="KoPub돋움체 Light" panose="00000300000000000000" pitchFamily="2" charset="-127"/>
              <a:ea typeface="KoPub돋움체 Light" panose="00000300000000000000" pitchFamily="2" charset="-127"/>
              <a:cs typeface="함초롬돋움" panose="020B0504000101010101" pitchFamily="50" charset="-127"/>
            </a:endParaRPr>
          </a:p>
        </p:txBody>
      </p:sp>
      <p:graphicFrame>
        <p:nvGraphicFramePr>
          <p:cNvPr id="38" name="표 3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4307835"/>
              </p:ext>
            </p:extLst>
          </p:nvPr>
        </p:nvGraphicFramePr>
        <p:xfrm>
          <a:off x="934543" y="3697748"/>
          <a:ext cx="8036915" cy="120645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6073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0738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0738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0738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0738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24967"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600" b="1" kern="1200" spc="-1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연간 최소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kern="1200" spc="-1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1</a:t>
                      </a:r>
                      <a:r>
                        <a:rPr lang="ko-KR" altLang="en-US" sz="1600" b="1" kern="1200" spc="-1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일 최대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600" b="1" kern="1200" spc="-150" baseline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주당 최대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600" b="1" kern="1200" spc="-150" baseline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학기당 최대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439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b="1" kern="1200" spc="-150" baseline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학기 중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b="1" kern="1200" spc="-150" baseline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방학 중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621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0" kern="1200" spc="0" baseline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10</a:t>
                      </a:r>
                      <a:r>
                        <a:rPr lang="ko-KR" altLang="en-US" sz="1600" b="0" kern="1200" spc="-150" baseline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시간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0" kern="1200" spc="-1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8</a:t>
                      </a:r>
                      <a:r>
                        <a:rPr lang="ko-KR" altLang="en-US" sz="1600" b="0" kern="1200" spc="-1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시간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0" kern="1200" spc="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20</a:t>
                      </a:r>
                      <a:r>
                        <a:rPr lang="ko-KR" altLang="en-US" sz="1600" b="0" kern="1200" spc="-1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시간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0" kern="1200" spc="0" baseline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40</a:t>
                      </a:r>
                      <a:r>
                        <a:rPr lang="ko-KR" altLang="en-US" sz="1600" b="0" kern="1200" spc="-150" baseline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시간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0" kern="1200" spc="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640</a:t>
                      </a:r>
                      <a:r>
                        <a:rPr lang="ko-KR" altLang="en-US" sz="1600" b="0" kern="1200" spc="-1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시간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39" name="TextBox 38"/>
          <p:cNvSpPr txBox="1"/>
          <p:nvPr/>
        </p:nvSpPr>
        <p:spPr>
          <a:xfrm>
            <a:off x="930077" y="5065901"/>
            <a:ext cx="8703443" cy="1084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</a:pP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※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연 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10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시간 미만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의 활동에 대해서는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 원칙적으로 장학금을 지급하지 않으나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,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멘티 및 활동기관의 부득이한 사정으로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멘토링 활동이 중단된 경우 예외 지급 가능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(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멘토 사유로 인한 중도포기는 인정하지 않음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)</a:t>
            </a:r>
          </a:p>
          <a:p>
            <a:pPr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</a:pP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※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활동 제한시간은 대학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(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원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)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마다 상이함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FF4747"/>
              </a:solidFill>
              <a:latin typeface="KoPub돋움체 Light" panose="00000300000000000000" pitchFamily="2" charset="-127"/>
              <a:ea typeface="KoPub돋움체 Light" panose="00000300000000000000" pitchFamily="2" charset="-127"/>
              <a:cs typeface="함초롬돋움" panose="020B0504000101010101" pitchFamily="50" charset="-127"/>
            </a:endParaRPr>
          </a:p>
        </p:txBody>
      </p:sp>
      <p:graphicFrame>
        <p:nvGraphicFramePr>
          <p:cNvPr id="2" name="표 1">
            <a:extLst>
              <a:ext uri="{FF2B5EF4-FFF2-40B4-BE49-F238E27FC236}">
                <a16:creationId xmlns:a16="http://schemas.microsoft.com/office/drawing/2014/main" id="{8E4673D0-4FB7-46AE-8394-C02162CFE5C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1440939"/>
              </p:ext>
            </p:extLst>
          </p:nvPr>
        </p:nvGraphicFramePr>
        <p:xfrm>
          <a:off x="930077" y="1589311"/>
          <a:ext cx="3214766" cy="68533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607383">
                  <a:extLst>
                    <a:ext uri="{9D8B030D-6E8A-4147-A177-3AD203B41FA5}">
                      <a16:colId xmlns:a16="http://schemas.microsoft.com/office/drawing/2014/main" val="1404874189"/>
                    </a:ext>
                  </a:extLst>
                </a:gridCol>
                <a:gridCol w="1607383">
                  <a:extLst>
                    <a:ext uri="{9D8B030D-6E8A-4147-A177-3AD203B41FA5}">
                      <a16:colId xmlns:a16="http://schemas.microsoft.com/office/drawing/2014/main" val="1039036091"/>
                    </a:ext>
                  </a:extLst>
                </a:gridCol>
              </a:tblGrid>
              <a:tr h="26303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b="1" kern="1200" spc="-1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도시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b="1" kern="1200" spc="-1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농어촌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4066638"/>
                  </a:ext>
                </a:extLst>
              </a:tr>
              <a:tr h="35005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0" kern="1200" spc="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14,000</a:t>
                      </a:r>
                      <a:r>
                        <a:rPr lang="ko-KR" altLang="en-US" sz="1600" b="0" kern="1200" spc="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원</a:t>
                      </a:r>
                      <a:endParaRPr lang="ko-KR" altLang="en-US" sz="1600" b="0" kern="1200" spc="-150" baseline="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함초롬돋움" panose="020B0504000101010101" pitchFamily="50" charset="-127"/>
                        <a:ea typeface="함초롬돋움" panose="020B0504000101010101" pitchFamily="50" charset="-127"/>
                        <a:cs typeface="함초롬돋움" panose="020B0504000101010101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0" kern="1200" spc="-1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18,000</a:t>
                      </a:r>
                      <a:r>
                        <a:rPr lang="ko-KR" altLang="en-US" sz="1600" b="0" kern="1200" spc="-1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원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3473189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949609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" name="그룹 57"/>
          <p:cNvGrpSpPr/>
          <p:nvPr/>
        </p:nvGrpSpPr>
        <p:grpSpPr>
          <a:xfrm>
            <a:off x="5529064" y="2587130"/>
            <a:ext cx="4376936" cy="1304855"/>
            <a:chOff x="5673080" y="2276872"/>
            <a:chExt cx="4376936" cy="1304855"/>
          </a:xfrm>
        </p:grpSpPr>
        <p:sp>
          <p:nvSpPr>
            <p:cNvPr id="7" name="TextBox 6"/>
            <p:cNvSpPr txBox="1"/>
            <p:nvPr/>
          </p:nvSpPr>
          <p:spPr>
            <a:xfrm>
              <a:off x="5936647" y="2276872"/>
              <a:ext cx="652743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3600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04</a:t>
              </a:r>
              <a:endParaRPr lang="ko-KR" altLang="en-US" sz="3600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  <p:cxnSp>
          <p:nvCxnSpPr>
            <p:cNvPr id="6" name="직선 연결선 5"/>
            <p:cNvCxnSpPr/>
            <p:nvPr/>
          </p:nvCxnSpPr>
          <p:spPr>
            <a:xfrm>
              <a:off x="5673080" y="2960077"/>
              <a:ext cx="4376936" cy="0"/>
            </a:xfrm>
            <a:prstGeom prst="line">
              <a:avLst/>
            </a:prstGeom>
            <a:ln w="12700">
              <a:solidFill>
                <a:schemeClr val="bg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" name="TextBox 3"/>
            <p:cNvSpPr txBox="1"/>
            <p:nvPr/>
          </p:nvSpPr>
          <p:spPr>
            <a:xfrm>
              <a:off x="5936647" y="2996952"/>
              <a:ext cx="3523722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3200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활동 및 출근부 작성</a:t>
              </a:r>
              <a:endParaRPr lang="en-US" altLang="ko-KR" sz="32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</p:grpSp>
      <p:pic>
        <p:nvPicPr>
          <p:cNvPr id="9" name="Picture 2" descr="C:\Users\p_wowns\Desktop\Desktop\colorcop (1)\B_01_001\기본형 시그니처.gif">
            <a:extLst>
              <a:ext uri="{FF2B5EF4-FFF2-40B4-BE49-F238E27FC236}">
                <a16:creationId xmlns:a16="http://schemas.microsoft.com/office/drawing/2014/main" id="{AE548986-A7DC-41FA-8D20-73EDECB08F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479" y="186760"/>
            <a:ext cx="1632933" cy="515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33088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158505" y="142875"/>
            <a:ext cx="9588990" cy="65722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289072" y="246931"/>
            <a:ext cx="219162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활동 및 출근부 작성</a:t>
            </a:r>
            <a:endParaRPr lang="en-US" altLang="ko-KR" sz="20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2">
                  <a:lumMod val="7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grpSp>
        <p:nvGrpSpPr>
          <p:cNvPr id="14" name="그룹 13"/>
          <p:cNvGrpSpPr/>
          <p:nvPr/>
        </p:nvGrpSpPr>
        <p:grpSpPr>
          <a:xfrm>
            <a:off x="536129" y="1297335"/>
            <a:ext cx="1112416" cy="369332"/>
            <a:chOff x="1286687" y="1772816"/>
            <a:chExt cx="1112416" cy="369332"/>
          </a:xfrm>
        </p:grpSpPr>
        <p:sp>
          <p:nvSpPr>
            <p:cNvPr id="10" name="TextBox 9"/>
            <p:cNvSpPr txBox="1"/>
            <p:nvPr/>
          </p:nvSpPr>
          <p:spPr>
            <a:xfrm>
              <a:off x="1393700" y="1772816"/>
              <a:ext cx="100540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활동내용</a:t>
              </a:r>
            </a:p>
          </p:txBody>
        </p:sp>
        <p:sp>
          <p:nvSpPr>
            <p:cNvPr id="13" name="이등변 삼각형 12"/>
            <p:cNvSpPr/>
            <p:nvPr/>
          </p:nvSpPr>
          <p:spPr>
            <a:xfrm rot="5400000">
              <a:off x="1277608" y="1900739"/>
              <a:ext cx="131646" cy="113488"/>
            </a:xfrm>
            <a:prstGeom prst="triangle">
              <a:avLst/>
            </a:prstGeom>
            <a:solidFill>
              <a:srgbClr val="0594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36" name="TextBox 35"/>
          <p:cNvSpPr txBox="1"/>
          <p:nvPr/>
        </p:nvSpPr>
        <p:spPr>
          <a:xfrm>
            <a:off x="536129" y="1772816"/>
            <a:ext cx="9211365" cy="4552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KoPubWorld돋움체 Light" panose="00000300000000000000" pitchFamily="2" charset="-127"/>
              </a:rPr>
              <a:t>(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KoPubWorld돋움체 Light" panose="00000300000000000000" pitchFamily="2" charset="-127"/>
              </a:rPr>
              <a:t>활동 내용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KoPubWorld돋움체 Light" panose="00000300000000000000" pitchFamily="2" charset="-127"/>
              </a:rPr>
              <a:t>)</a:t>
            </a:r>
          </a:p>
          <a:p>
            <a:pPr fontAlgn="base">
              <a:lnSpc>
                <a:spcPct val="150000"/>
              </a:lnSpc>
            </a:pP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KoPubWorld돋움체 Light" panose="00000300000000000000" pitchFamily="2" charset="-127"/>
              </a:rPr>
              <a:t>- 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KoPubWorld돋움체 Light" panose="00000300000000000000" pitchFamily="2" charset="-127"/>
              </a:rPr>
              <a:t>다문화</a:t>
            </a:r>
            <a:r>
              <a:rPr lang="en-US" altLang="ko-KR" sz="1600" b="1" spc="-150" dirty="0">
                <a:solidFill>
                  <a:srgbClr val="404040"/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KoPubWorld돋움체 Light" panose="00000300000000000000" pitchFamily="2" charset="-127"/>
              </a:rPr>
              <a:t> ·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KoPubWorld돋움체 Light" panose="00000300000000000000" pitchFamily="2" charset="-127"/>
              </a:rPr>
              <a:t>탈북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KoPubWorld돋움체 Light" panose="00000300000000000000" pitchFamily="2" charset="-127"/>
              </a:rPr>
              <a:t>(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KoPubWorld돋움체 Light" panose="00000300000000000000" pitchFamily="2" charset="-127"/>
              </a:rPr>
              <a:t>이주</a:t>
            </a:r>
            <a:r>
              <a:rPr lang="en-US" altLang="ko-KR" sz="1600" b="1" spc="-150" dirty="0">
                <a:solidFill>
                  <a:srgbClr val="404040"/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KoPubWorld돋움체 Light" panose="00000300000000000000" pitchFamily="2" charset="-127"/>
              </a:rPr>
              <a:t> ·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KoPubWorld돋움체 Light" panose="00000300000000000000" pitchFamily="2" charset="-127"/>
              </a:rPr>
              <a:t>북한배경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KoPubWorld돋움체 Light" panose="00000300000000000000" pitchFamily="2" charset="-127"/>
              </a:rPr>
              <a:t>)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KoPubWorld돋움체 Light" panose="00000300000000000000" pitchFamily="2" charset="-127"/>
              </a:rPr>
              <a:t>학생 학교생활 적응력 강화 및 기초학력 향상을 위한 학습지원 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404040"/>
              </a:solidFill>
              <a:latin typeface="KoPub돋움체 Light" panose="00000300000000000000" pitchFamily="2" charset="-127"/>
              <a:ea typeface="KoPub돋움체 Light" panose="00000300000000000000" pitchFamily="2" charset="-127"/>
              <a:cs typeface="KoPubWorld돋움체 Light" panose="00000300000000000000" pitchFamily="2" charset="-127"/>
            </a:endParaRPr>
          </a:p>
          <a:p>
            <a:pPr fontAlgn="base">
              <a:lnSpc>
                <a:spcPct val="150000"/>
              </a:lnSpc>
            </a:pP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KoPubWorld돋움체 Light" panose="00000300000000000000" pitchFamily="2" charset="-127"/>
              </a:rPr>
              <a:t>- 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KoPubWorld돋움체 Light" panose="00000300000000000000" pitchFamily="2" charset="-127"/>
              </a:rPr>
              <a:t>진로지도 및 고민상담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KoPubWorld돋움체 Light" panose="00000300000000000000" pitchFamily="2" charset="-127"/>
              </a:rPr>
              <a:t>,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KoPubWorld돋움체 Light" panose="00000300000000000000" pitchFamily="2" charset="-127"/>
              </a:rPr>
              <a:t>자기주도 학습법 및 학습 동기부여 활동 등</a:t>
            </a:r>
            <a:endParaRPr lang="ko-KR" altLang="en-US" sz="1600" b="1" spc="-150" dirty="0">
              <a:solidFill>
                <a:srgbClr val="404040"/>
              </a:solidFill>
              <a:latin typeface="KoPub돋움체 Light" panose="00000300000000000000" pitchFamily="2" charset="-127"/>
              <a:ea typeface="KoPub돋움체 Light" panose="00000300000000000000" pitchFamily="2" charset="-127"/>
              <a:cs typeface="KoPubWorld돋움체 Light" panose="00000300000000000000" pitchFamily="2" charset="-127"/>
            </a:endParaRPr>
          </a:p>
          <a:p>
            <a:pPr fontAlgn="base"/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KoPubWorld돋움체 Light" panose="00000300000000000000" pitchFamily="2" charset="-127"/>
              </a:rPr>
              <a:t>-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KoPubWorld돋움체 Light" panose="00000300000000000000" pitchFamily="2" charset="-127"/>
              </a:rPr>
              <a:t>  이중언어 멘토링의 경우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KoPubWorld돋움체 Light" panose="00000300000000000000" pitchFamily="2" charset="-127"/>
              </a:rPr>
              <a:t>,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KoPubWorld돋움체 Light" panose="00000300000000000000" pitchFamily="2" charset="-127"/>
              </a:rPr>
              <a:t>멘티 학생의 이중언어를 활용하여 한국어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KoPubWorld돋움체 Light" panose="00000300000000000000" pitchFamily="2" charset="-127"/>
              </a:rPr>
              <a:t>,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KoPubWorld돋움체 Light" panose="00000300000000000000" pitchFamily="2" charset="-127"/>
              </a:rPr>
              <a:t>기초학습 지원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KoPubWorld돋움체 Light" panose="00000300000000000000" pitchFamily="2" charset="-127"/>
              </a:rPr>
              <a:t>,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KoPubWorld돋움체 Light" panose="00000300000000000000" pitchFamily="2" charset="-127"/>
              </a:rPr>
              <a:t>학부모 대상 가정통신문 번역 등학교생활 통역지원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404040"/>
              </a:solidFill>
              <a:latin typeface="KoPub돋움체 Light" panose="00000300000000000000" pitchFamily="2" charset="-127"/>
              <a:ea typeface="KoPub돋움체 Light" panose="00000300000000000000" pitchFamily="2" charset="-127"/>
              <a:cs typeface="KoPubWorld돋움체 Light" panose="00000300000000000000" pitchFamily="2" charset="-127"/>
            </a:endParaRPr>
          </a:p>
          <a:p>
            <a:pPr fontAlgn="base">
              <a:lnSpc>
                <a:spcPct val="150000"/>
              </a:lnSpc>
            </a:pP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KoPubWorld돋움체 Light" panose="00000300000000000000" pitchFamily="2" charset="-127"/>
              </a:rPr>
              <a:t>  </a:t>
            </a:r>
            <a:r>
              <a:rPr lang="en-US" altLang="ko-KR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KoPubWorld돋움체 Light" panose="00000300000000000000" pitchFamily="2" charset="-127"/>
              </a:rPr>
              <a:t>※  </a:t>
            </a:r>
            <a:r>
              <a:rPr lang="ko-KR" altLang="en-US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KoPubWorld돋움체 Light" panose="00000300000000000000" pitchFamily="2" charset="-127"/>
              </a:rPr>
              <a:t>이외에 </a:t>
            </a:r>
            <a:r>
              <a:rPr lang="ko-KR" altLang="en-US" sz="1400" b="1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KoPubWorld돋움체 Light" panose="00000300000000000000" pitchFamily="2" charset="-127"/>
              </a:rPr>
              <a:t>초중등학교</a:t>
            </a:r>
            <a:r>
              <a:rPr lang="en-US" altLang="ko-KR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KoPubWorld돋움체 Light" panose="00000300000000000000" pitchFamily="2" charset="-127"/>
              </a:rPr>
              <a:t>(</a:t>
            </a:r>
            <a:r>
              <a:rPr lang="ko-KR" altLang="en-US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KoPubWorld돋움체 Light" panose="00000300000000000000" pitchFamily="2" charset="-127"/>
              </a:rPr>
              <a:t>기관</a:t>
            </a:r>
            <a:r>
              <a:rPr lang="en-US" altLang="ko-KR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KoPubWorld돋움체 Light" panose="00000300000000000000" pitchFamily="2" charset="-127"/>
              </a:rPr>
              <a:t>)·</a:t>
            </a:r>
            <a:r>
              <a:rPr lang="ko-KR" altLang="en-US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KoPubWorld돋움체 Light" panose="00000300000000000000" pitchFamily="2" charset="-127"/>
              </a:rPr>
              <a:t>대학</a:t>
            </a:r>
            <a:r>
              <a:rPr lang="en-US" altLang="ko-KR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KoPubWorld돋움체 Light" panose="00000300000000000000" pitchFamily="2" charset="-127"/>
              </a:rPr>
              <a:t>(</a:t>
            </a:r>
            <a:r>
              <a:rPr lang="ko-KR" altLang="en-US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KoPubWorld돋움체 Light" panose="00000300000000000000" pitchFamily="2" charset="-127"/>
              </a:rPr>
              <a:t>원</a:t>
            </a:r>
            <a:r>
              <a:rPr lang="en-US" altLang="ko-KR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KoPubWorld돋움체 Light" panose="00000300000000000000" pitchFamily="2" charset="-127"/>
              </a:rPr>
              <a:t>)·</a:t>
            </a:r>
            <a:r>
              <a:rPr lang="ko-KR" altLang="en-US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KoPubWorld돋움체 Light" panose="00000300000000000000" pitchFamily="2" charset="-127"/>
              </a:rPr>
              <a:t>멘토가 멘티에게 필요한 활동이라고 동의한 경우 활동으로 인정</a:t>
            </a:r>
            <a:r>
              <a:rPr lang="en-US" altLang="ko-KR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KoPubWorld돋움체 Light" panose="00000300000000000000" pitchFamily="2" charset="-127"/>
              </a:rPr>
              <a:t>. </a:t>
            </a:r>
          </a:p>
          <a:p>
            <a:pPr fontAlgn="base">
              <a:lnSpc>
                <a:spcPct val="150000"/>
              </a:lnSpc>
            </a:pPr>
            <a:r>
              <a:rPr lang="en-US" altLang="ko-KR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KoPubWorld돋움체 Light" panose="00000300000000000000" pitchFamily="2" charset="-127"/>
              </a:rPr>
              <a:t>       </a:t>
            </a:r>
            <a:r>
              <a:rPr lang="ko-KR" altLang="en-US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KoPubWorld돋움체 Light" panose="00000300000000000000" pitchFamily="2" charset="-127"/>
              </a:rPr>
              <a:t>단</a:t>
            </a:r>
            <a:r>
              <a:rPr lang="en-US" altLang="ko-KR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KoPubWorld돋움체 Light" panose="00000300000000000000" pitchFamily="2" charset="-127"/>
              </a:rPr>
              <a:t>, </a:t>
            </a:r>
            <a:r>
              <a:rPr lang="ko-KR" altLang="en-US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KoPubWorld돋움체 Light" panose="00000300000000000000" pitchFamily="2" charset="-127"/>
              </a:rPr>
              <a:t>활동기관 업무보조</a:t>
            </a:r>
            <a:r>
              <a:rPr lang="en-US" altLang="ko-KR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KoPubWorld돋움체 Light" panose="00000300000000000000" pitchFamily="2" charset="-127"/>
              </a:rPr>
              <a:t>(</a:t>
            </a:r>
            <a:r>
              <a:rPr lang="ko-KR" altLang="en-US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KoPubWorld돋움체 Light" panose="00000300000000000000" pitchFamily="2" charset="-127"/>
              </a:rPr>
              <a:t>단순노무</a:t>
            </a:r>
            <a:r>
              <a:rPr lang="en-US" altLang="ko-KR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KoPubWorld돋움체 Light" panose="00000300000000000000" pitchFamily="2" charset="-127"/>
              </a:rPr>
              <a:t>, </a:t>
            </a:r>
            <a:r>
              <a:rPr lang="ko-KR" altLang="en-US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KoPubWorld돋움체 Light" panose="00000300000000000000" pitchFamily="2" charset="-127"/>
              </a:rPr>
              <a:t>설거지</a:t>
            </a:r>
            <a:r>
              <a:rPr lang="en-US" altLang="ko-KR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KoPubWorld돋움체 Light" panose="00000300000000000000" pitchFamily="2" charset="-127"/>
              </a:rPr>
              <a:t>, </a:t>
            </a:r>
            <a:r>
              <a:rPr lang="ko-KR" altLang="en-US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KoPubWorld돋움체 Light" panose="00000300000000000000" pitchFamily="2" charset="-127"/>
              </a:rPr>
              <a:t>청소</a:t>
            </a:r>
            <a:r>
              <a:rPr lang="en-US" altLang="ko-KR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KoPubWorld돋움체 Light" panose="00000300000000000000" pitchFamily="2" charset="-127"/>
              </a:rPr>
              <a:t>)  </a:t>
            </a:r>
            <a:r>
              <a:rPr lang="ko-KR" altLang="en-US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KoPubWorld돋움체 Light" panose="00000300000000000000" pitchFamily="2" charset="-127"/>
              </a:rPr>
              <a:t>등의  활동은 </a:t>
            </a:r>
            <a:r>
              <a:rPr lang="en-US" altLang="ko-KR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KoPubWorld돋움체 Light" panose="00000300000000000000" pitchFamily="2" charset="-127"/>
              </a:rPr>
              <a:t> </a:t>
            </a:r>
            <a:r>
              <a:rPr lang="ko-KR" altLang="en-US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KoPubWorld돋움체 Light" panose="00000300000000000000" pitchFamily="2" charset="-127"/>
              </a:rPr>
              <a:t>인정하지 않음</a:t>
            </a:r>
            <a:endParaRPr lang="en-US" altLang="ko-KR" sz="14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FF4747"/>
              </a:solidFill>
              <a:latin typeface="KoPub돋움체 Light" panose="00000300000000000000" pitchFamily="2" charset="-127"/>
              <a:ea typeface="KoPub돋움체 Light" panose="00000300000000000000" pitchFamily="2" charset="-127"/>
              <a:cs typeface="KoPubWorld돋움체 Light" panose="00000300000000000000" pitchFamily="2" charset="-127"/>
            </a:endParaRPr>
          </a:p>
          <a:p>
            <a:pPr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</a:pPr>
            <a:endParaRPr lang="en-US" altLang="ko-KR" sz="14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FF4747"/>
              </a:solidFill>
              <a:latin typeface="KoPub돋움체 Light" panose="00000300000000000000" pitchFamily="2" charset="-127"/>
              <a:ea typeface="KoPub돋움체 Light" panose="00000300000000000000" pitchFamily="2" charset="-127"/>
              <a:cs typeface="KoPubWorld돋움체 Light" panose="00000300000000000000" pitchFamily="2" charset="-127"/>
            </a:endParaRPr>
          </a:p>
          <a:p>
            <a:pPr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</a:pPr>
            <a:r>
              <a:rPr lang="en-US" altLang="ko-KR" sz="1600" dirty="0">
                <a:latin typeface="KoPub돋움체 Light" panose="00000300000000000000" pitchFamily="2" charset="-127"/>
                <a:ea typeface="KoPub돋움체 Light" panose="00000300000000000000" pitchFamily="2" charset="-127"/>
                <a:cs typeface="KoPubWorld돋움체 Light" panose="00000300000000000000" pitchFamily="2" charset="-127"/>
              </a:rPr>
              <a:t>• </a:t>
            </a:r>
            <a:r>
              <a:rPr lang="en-US" altLang="ko-KR" sz="1600" b="1" spc="-18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KoPubWorld돋움체 Light" panose="00000300000000000000" pitchFamily="2" charset="-127"/>
              </a:rPr>
              <a:t>(</a:t>
            </a:r>
            <a:r>
              <a:rPr lang="ko-KR" altLang="en-US" sz="1600" b="1" spc="-18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KoPubWorld돋움체 Light" panose="00000300000000000000" pitchFamily="2" charset="-127"/>
              </a:rPr>
              <a:t>운영방식</a:t>
            </a:r>
            <a:r>
              <a:rPr lang="en-US" altLang="ko-KR" sz="1600" b="1" spc="-18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KoPubWorld돋움체 Light" panose="00000300000000000000" pitchFamily="2" charset="-127"/>
              </a:rPr>
              <a:t>) </a:t>
            </a:r>
            <a:r>
              <a:rPr lang="ko-KR" altLang="en-US" sz="1600" b="1" spc="-18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KoPubWorld돋움체 Light" panose="00000300000000000000" pitchFamily="2" charset="-127"/>
              </a:rPr>
              <a:t>대면 멘토링 또는  활동기관</a:t>
            </a:r>
            <a:r>
              <a:rPr lang="en-US" altLang="ko-KR" sz="1600" b="1" spc="-18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KoPubWorld돋움체 Light" panose="00000300000000000000" pitchFamily="2" charset="-127"/>
              </a:rPr>
              <a:t>·</a:t>
            </a:r>
            <a:r>
              <a:rPr lang="ko-KR" altLang="en-US" sz="1600" b="1" spc="-18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KoPubWorld돋움체 Light" panose="00000300000000000000" pitchFamily="2" charset="-127"/>
              </a:rPr>
              <a:t>대학</a:t>
            </a:r>
            <a:r>
              <a:rPr lang="en-US" altLang="ko-KR" sz="1600" b="1" spc="-18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KoPubWorld돋움체 Light" panose="00000300000000000000" pitchFamily="2" charset="-127"/>
              </a:rPr>
              <a:t>(</a:t>
            </a:r>
            <a:r>
              <a:rPr lang="ko-KR" altLang="en-US" sz="1600" b="1" spc="-18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KoPubWorld돋움체 Light" panose="00000300000000000000" pitchFamily="2" charset="-127"/>
              </a:rPr>
              <a:t>원</a:t>
            </a:r>
            <a:r>
              <a:rPr lang="en-US" altLang="ko-KR" sz="1600" b="1" spc="-18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KoPubWorld돋움체 Light" panose="00000300000000000000" pitchFamily="2" charset="-127"/>
              </a:rPr>
              <a:t>)</a:t>
            </a:r>
            <a:r>
              <a:rPr lang="ko-KR" altLang="en-US" sz="1600" b="1" spc="-18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KoPubWorld돋움체 Light" panose="00000300000000000000" pitchFamily="2" charset="-127"/>
              </a:rPr>
              <a:t> 및 멘토 등 협의를 통해 대면</a:t>
            </a:r>
            <a:r>
              <a:rPr lang="en-US" altLang="ko-KR" sz="1600" b="1" spc="-18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KoPubWorld돋움체 Light" panose="00000300000000000000" pitchFamily="2" charset="-127"/>
              </a:rPr>
              <a:t>·</a:t>
            </a:r>
            <a:r>
              <a:rPr lang="ko-KR" altLang="en-US" sz="1600" b="1" spc="-18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KoPubWorld돋움체 Light" panose="00000300000000000000" pitchFamily="2" charset="-127"/>
              </a:rPr>
              <a:t>비대면</a:t>
            </a:r>
            <a:r>
              <a:rPr lang="ko-KR" altLang="en-US" sz="1600" b="1" spc="-18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KoPubWorld돋움체 Light" panose="00000300000000000000" pitchFamily="2" charset="-127"/>
              </a:rPr>
              <a:t> </a:t>
            </a:r>
            <a:r>
              <a:rPr lang="ko-KR" altLang="en-US" sz="1600" b="1" spc="-18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KoPubWorld돋움체 Light" panose="00000300000000000000" pitchFamily="2" charset="-127"/>
              </a:rPr>
              <a:t>블렌디드</a:t>
            </a:r>
            <a:r>
              <a:rPr lang="ko-KR" altLang="en-US" sz="1600" b="1" spc="-18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KoPubWorld돋움체 Light" panose="00000300000000000000" pitchFamily="2" charset="-127"/>
              </a:rPr>
              <a:t> 수업 등 가능</a:t>
            </a:r>
            <a:endParaRPr lang="en-US" altLang="ko-KR" sz="1600" b="1" spc="-18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404040"/>
              </a:solidFill>
              <a:latin typeface="KoPub돋움체 Light" panose="00000300000000000000" pitchFamily="2" charset="-127"/>
              <a:ea typeface="KoPub돋움체 Light" panose="00000300000000000000" pitchFamily="2" charset="-127"/>
              <a:cs typeface="KoPubWorld돋움체 Light" panose="00000300000000000000" pitchFamily="2" charset="-127"/>
            </a:endParaRPr>
          </a:p>
          <a:p>
            <a:pPr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</a:pPr>
            <a:r>
              <a:rPr lang="en-US" altLang="ko-KR" sz="1600" b="1" spc="-18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KoPubWorld돋움체 Light" panose="00000300000000000000" pitchFamily="2" charset="-127"/>
              </a:rPr>
              <a:t>  -  </a:t>
            </a:r>
            <a:r>
              <a:rPr lang="ko-KR" altLang="en-US" sz="1600" b="1" spc="-18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KoPubWorld돋움체 Light" panose="00000300000000000000" pitchFamily="2" charset="-127"/>
              </a:rPr>
              <a:t>비대면</a:t>
            </a:r>
            <a:r>
              <a:rPr lang="ko-KR" altLang="en-US" sz="1600" b="1" spc="-18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KoPubWorld돋움체 Light" panose="00000300000000000000" pitchFamily="2" charset="-127"/>
              </a:rPr>
              <a:t> 멘토링은 실시간 쌍방향 지도를 원칙으로 하고</a:t>
            </a:r>
            <a:r>
              <a:rPr lang="en-US" altLang="ko-KR" sz="1600" b="1" spc="-18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KoPubWorld돋움체 Light" panose="00000300000000000000" pitchFamily="2" charset="-127"/>
              </a:rPr>
              <a:t>, </a:t>
            </a:r>
            <a:r>
              <a:rPr lang="ko-KR" altLang="en-US" sz="1600" b="1" spc="-18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KoPubWorld돋움체 Light" panose="00000300000000000000" pitchFamily="2" charset="-127"/>
              </a:rPr>
              <a:t>멘토링 활동 등 증빙 필요</a:t>
            </a:r>
            <a:endParaRPr lang="en-US" altLang="ko-KR" sz="1600" b="1" spc="-18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404040"/>
              </a:solidFill>
              <a:latin typeface="KoPub돋움체 Light" panose="00000300000000000000" pitchFamily="2" charset="-127"/>
              <a:ea typeface="KoPub돋움체 Light" panose="00000300000000000000" pitchFamily="2" charset="-127"/>
              <a:cs typeface="KoPubWorld돋움체 Light" panose="00000300000000000000" pitchFamily="2" charset="-127"/>
            </a:endParaRPr>
          </a:p>
          <a:p>
            <a:pPr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</a:pP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KoPubWorld돋움체 Light" panose="00000300000000000000" pitchFamily="2" charset="-127"/>
              </a:rPr>
              <a:t>  </a:t>
            </a:r>
            <a:r>
              <a:rPr lang="en-US" altLang="ko-KR" sz="1600" b="1" spc="-18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KoPubWorld돋움체 Light" panose="00000300000000000000" pitchFamily="2" charset="-127"/>
              </a:rPr>
              <a:t>-  </a:t>
            </a:r>
            <a:r>
              <a:rPr lang="ko-KR" altLang="en-US" sz="1600" b="1" spc="-18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KoPubWorld돋움체 Light" panose="00000300000000000000" pitchFamily="2" charset="-127"/>
              </a:rPr>
              <a:t>비대면</a:t>
            </a:r>
            <a:r>
              <a:rPr lang="ko-KR" altLang="en-US" sz="1600" b="1" spc="-18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KoPubWorld돋움체 Light" panose="00000300000000000000" pitchFamily="2" charset="-127"/>
              </a:rPr>
              <a:t> 멘토링 시 시작시간</a:t>
            </a:r>
            <a:r>
              <a:rPr lang="en-US" altLang="ko-KR" sz="1600" b="1" spc="-18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KoPubWorld돋움체 Light" panose="00000300000000000000" pitchFamily="2" charset="-127"/>
              </a:rPr>
              <a:t>, </a:t>
            </a:r>
            <a:r>
              <a:rPr lang="ko-KR" altLang="en-US" sz="1600" b="1" spc="-18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KoPubWorld돋움체 Light" panose="00000300000000000000" pitchFamily="2" charset="-127"/>
              </a:rPr>
              <a:t>종료시간을 포함한 화면 </a:t>
            </a:r>
            <a:r>
              <a:rPr lang="ko-KR" altLang="en-US" sz="1600" b="1" spc="-18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KoPubWorld돋움체 Light" panose="00000300000000000000" pitchFamily="2" charset="-127"/>
              </a:rPr>
              <a:t>캡처본</a:t>
            </a:r>
            <a:r>
              <a:rPr lang="ko-KR" altLang="en-US" sz="1600" b="1" spc="-18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KoPubWorld돋움체 Light" panose="00000300000000000000" pitchFamily="2" charset="-127"/>
              </a:rPr>
              <a:t> 등 실제 활동 여부 및 시간을 증빙할 수 있는 자료를 출근부 등록 시</a:t>
            </a:r>
            <a:endParaRPr lang="en-US" altLang="ko-KR" sz="1600" b="1" spc="-18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404040"/>
              </a:solidFill>
              <a:latin typeface="KoPub돋움체 Light" panose="00000300000000000000" pitchFamily="2" charset="-127"/>
              <a:ea typeface="KoPub돋움체 Light" panose="00000300000000000000" pitchFamily="2" charset="-127"/>
              <a:cs typeface="KoPubWorld돋움체 Light" panose="00000300000000000000" pitchFamily="2" charset="-127"/>
            </a:endParaRPr>
          </a:p>
          <a:p>
            <a:pPr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</a:pPr>
            <a:r>
              <a:rPr lang="en-US" altLang="ko-KR" sz="1600" b="1" spc="-18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KoPubWorld돋움체 Light" panose="00000300000000000000" pitchFamily="2" charset="-127"/>
              </a:rPr>
              <a:t>     </a:t>
            </a:r>
            <a:r>
              <a:rPr lang="ko-KR" altLang="en-US" sz="1600" b="1" spc="-18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KoPubWorld돋움체 Light" panose="00000300000000000000" pitchFamily="2" charset="-127"/>
              </a:rPr>
              <a:t> 증빙자료 업로드 필요</a:t>
            </a:r>
            <a:endParaRPr lang="en-US" altLang="ko-KR" sz="1600" b="1" spc="-18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404040"/>
              </a:solidFill>
              <a:latin typeface="KoPub돋움체 Light" panose="00000300000000000000" pitchFamily="2" charset="-127"/>
              <a:ea typeface="KoPub돋움체 Light" panose="00000300000000000000" pitchFamily="2" charset="-127"/>
              <a:cs typeface="KoPubWorld돋움체 Light" panose="00000300000000000000" pitchFamily="2" charset="-127"/>
            </a:endParaRPr>
          </a:p>
          <a:p>
            <a:pPr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</a:pPr>
            <a:r>
              <a:rPr lang="en-US" altLang="ko-KR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KoPubWorld돋움체 Light" panose="00000300000000000000" pitchFamily="2" charset="-127"/>
              </a:rPr>
              <a:t>    ※ </a:t>
            </a:r>
            <a:r>
              <a:rPr lang="ko-KR" altLang="en-US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KoPubWorld돋움체 Light" panose="00000300000000000000" pitchFamily="2" charset="-127"/>
              </a:rPr>
              <a:t>활용 프로그램</a:t>
            </a:r>
            <a:r>
              <a:rPr lang="en-US" altLang="ko-KR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KoPubWorld돋움체 Light" panose="00000300000000000000" pitchFamily="2" charset="-127"/>
              </a:rPr>
              <a:t>: </a:t>
            </a:r>
            <a:r>
              <a:rPr lang="ko-KR" altLang="en-US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KoPubWorld돋움체 Light" panose="00000300000000000000" pitchFamily="2" charset="-127"/>
              </a:rPr>
              <a:t>줌</a:t>
            </a:r>
            <a:r>
              <a:rPr lang="en-US" altLang="ko-KR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KoPubWorld돋움체 Light" panose="00000300000000000000" pitchFamily="2" charset="-127"/>
              </a:rPr>
              <a:t>(Zoom). </a:t>
            </a:r>
            <a:r>
              <a:rPr lang="ko-KR" altLang="en-US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KoPubWorld돋움체 Light" panose="00000300000000000000" pitchFamily="2" charset="-127"/>
              </a:rPr>
              <a:t>스카이프</a:t>
            </a:r>
            <a:r>
              <a:rPr lang="en-US" altLang="ko-KR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KoPubWorld돋움체 Light" panose="00000300000000000000" pitchFamily="2" charset="-127"/>
              </a:rPr>
              <a:t>(skype), </a:t>
            </a:r>
            <a:r>
              <a:rPr lang="ko-KR" altLang="en-US" sz="1400" b="1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KoPubWorld돋움체 Light" panose="00000300000000000000" pitchFamily="2" charset="-127"/>
              </a:rPr>
              <a:t>행아웃</a:t>
            </a:r>
            <a:r>
              <a:rPr lang="en-US" altLang="ko-KR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KoPubWorld돋움체 Light" panose="00000300000000000000" pitchFamily="2" charset="-127"/>
              </a:rPr>
              <a:t>(meet),  </a:t>
            </a:r>
            <a:r>
              <a:rPr lang="ko-KR" altLang="en-US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KoPubWorld돋움체 Light" panose="00000300000000000000" pitchFamily="2" charset="-127"/>
              </a:rPr>
              <a:t>네이버밴드 라이브</a:t>
            </a:r>
            <a:r>
              <a:rPr lang="en-US" altLang="ko-KR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KoPubWorld돋움체 Light" panose="00000300000000000000" pitchFamily="2" charset="-127"/>
              </a:rPr>
              <a:t>, </a:t>
            </a:r>
            <a:r>
              <a:rPr lang="ko-KR" altLang="en-US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KoPubWorld돋움체 Light" panose="00000300000000000000" pitchFamily="2" charset="-127"/>
              </a:rPr>
              <a:t>카카오톡 페이스톡</a:t>
            </a:r>
            <a:endParaRPr lang="en-US" altLang="ko-KR" sz="14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404040"/>
              </a:solidFill>
              <a:latin typeface="KoPub돋움체 Light" panose="00000300000000000000" pitchFamily="2" charset="-127"/>
              <a:ea typeface="KoPub돋움체 Light" panose="00000300000000000000" pitchFamily="2" charset="-127"/>
              <a:cs typeface="KoPubWorld돋움체 Light" panose="00000300000000000000" pitchFamily="2" charset="-127"/>
            </a:endParaRPr>
          </a:p>
        </p:txBody>
      </p:sp>
      <p:cxnSp>
        <p:nvCxnSpPr>
          <p:cNvPr id="20" name="직선 연결선 19"/>
          <p:cNvCxnSpPr/>
          <p:nvPr/>
        </p:nvCxnSpPr>
        <p:spPr>
          <a:xfrm>
            <a:off x="344488" y="662477"/>
            <a:ext cx="2088232" cy="0"/>
          </a:xfrm>
          <a:prstGeom prst="line">
            <a:avLst/>
          </a:prstGeom>
          <a:ln w="12700">
            <a:solidFill>
              <a:srgbClr val="00174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97641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158505" y="142875"/>
            <a:ext cx="9588990" cy="65722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289072" y="246931"/>
            <a:ext cx="219162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활동 및 출근부 작성</a:t>
            </a:r>
            <a:endParaRPr lang="en-US" altLang="ko-KR" sz="20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2">
                  <a:lumMod val="7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grpSp>
        <p:nvGrpSpPr>
          <p:cNvPr id="14" name="그룹 13"/>
          <p:cNvGrpSpPr/>
          <p:nvPr/>
        </p:nvGrpSpPr>
        <p:grpSpPr>
          <a:xfrm>
            <a:off x="570037" y="836712"/>
            <a:ext cx="1827356" cy="369332"/>
            <a:chOff x="1286687" y="1772816"/>
            <a:chExt cx="1827356" cy="369332"/>
          </a:xfrm>
        </p:grpSpPr>
        <p:sp>
          <p:nvSpPr>
            <p:cNvPr id="10" name="TextBox 9"/>
            <p:cNvSpPr txBox="1"/>
            <p:nvPr/>
          </p:nvSpPr>
          <p:spPr>
            <a:xfrm>
              <a:off x="1393700" y="1772816"/>
              <a:ext cx="172034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출근부 작성 절차</a:t>
              </a:r>
            </a:p>
          </p:txBody>
        </p:sp>
        <p:sp>
          <p:nvSpPr>
            <p:cNvPr id="13" name="이등변 삼각형 12"/>
            <p:cNvSpPr/>
            <p:nvPr/>
          </p:nvSpPr>
          <p:spPr>
            <a:xfrm rot="5400000">
              <a:off x="1277608" y="1900739"/>
              <a:ext cx="131646" cy="113488"/>
            </a:xfrm>
            <a:prstGeom prst="triangle">
              <a:avLst/>
            </a:prstGeom>
            <a:solidFill>
              <a:srgbClr val="0594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26" name="그룹 25"/>
          <p:cNvGrpSpPr/>
          <p:nvPr/>
        </p:nvGrpSpPr>
        <p:grpSpPr>
          <a:xfrm>
            <a:off x="570037" y="3504961"/>
            <a:ext cx="1367294" cy="369332"/>
            <a:chOff x="1286687" y="1772816"/>
            <a:chExt cx="1367294" cy="369332"/>
          </a:xfrm>
        </p:grpSpPr>
        <p:sp>
          <p:nvSpPr>
            <p:cNvPr id="27" name="TextBox 26"/>
            <p:cNvSpPr txBox="1"/>
            <p:nvPr/>
          </p:nvSpPr>
          <p:spPr>
            <a:xfrm>
              <a:off x="1393700" y="1772816"/>
              <a:ext cx="126028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출근부 작성</a:t>
              </a:r>
            </a:p>
          </p:txBody>
        </p:sp>
        <p:sp>
          <p:nvSpPr>
            <p:cNvPr id="28" name="이등변 삼각형 27"/>
            <p:cNvSpPr/>
            <p:nvPr/>
          </p:nvSpPr>
          <p:spPr>
            <a:xfrm rot="5400000">
              <a:off x="1277608" y="1900739"/>
              <a:ext cx="131646" cy="113488"/>
            </a:xfrm>
            <a:prstGeom prst="triangle">
              <a:avLst/>
            </a:prstGeom>
            <a:solidFill>
              <a:srgbClr val="0594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9" name="TextBox 18"/>
          <p:cNvSpPr txBox="1"/>
          <p:nvPr/>
        </p:nvSpPr>
        <p:spPr>
          <a:xfrm>
            <a:off x="738436" y="3943392"/>
            <a:ext cx="8335039" cy="21191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80975" indent="-180975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대학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(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원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)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별 사전교육 또는 온라인 사전교육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(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총 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12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차시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)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을 반드시 이수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하여야 출근부 작성 가능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Light" panose="00000300000000000000" pitchFamily="2" charset="-127"/>
              <a:ea typeface="KoPub돋움체 Light" panose="00000300000000000000" pitchFamily="2" charset="-127"/>
              <a:cs typeface="함초롬돋움" panose="020B0504000101010101" pitchFamily="50" charset="-127"/>
            </a:endParaRPr>
          </a:p>
          <a:p>
            <a:pPr marL="180975" indent="-180975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0000"/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업무스케줄 등록 전에 서약서 동의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0000"/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,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0000"/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사이버 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0000"/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OT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0000"/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이수를 완료하여야 업무스케줄 등록이 가능합니다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0000"/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.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0000"/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 </a:t>
            </a:r>
            <a:b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</a:b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활동기관 담당자에게 출근부 승인 관련 안내 필수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Light" panose="00000300000000000000" pitchFamily="2" charset="-127"/>
              <a:ea typeface="KoPub돋움체 Light" panose="00000300000000000000" pitchFamily="2" charset="-127"/>
              <a:cs typeface="함초롬돋움" panose="020B0504000101010101" pitchFamily="50" charset="-127"/>
            </a:endParaRPr>
          </a:p>
          <a:p>
            <a:pPr marL="361950" indent="-180975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  <a:buFontTx/>
              <a:buChar char="-"/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매월 활동 종료 후 출근부 최종 승인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(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대학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(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원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)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제출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)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필수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Light" panose="00000300000000000000" pitchFamily="2" charset="-127"/>
              <a:ea typeface="KoPub돋움체 Light" panose="00000300000000000000" pitchFamily="2" charset="-127"/>
              <a:cs typeface="함초롬돋움" panose="020B0504000101010101" pitchFamily="50" charset="-127"/>
            </a:endParaRPr>
          </a:p>
          <a:p>
            <a:pPr marL="361950" indent="-180975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  <a:buFontTx/>
              <a:buChar char="-"/>
              <a:tabLst>
                <a:tab pos="361950" algn="l"/>
              </a:tabLst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시스템 관련 안내 매뉴얼 참고</a:t>
            </a:r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(</a:t>
            </a:r>
            <a:r>
              <a:rPr lang="ko-KR" altLang="en-US" sz="1600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기관포털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 공지사항 확인</a:t>
            </a:r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)</a:t>
            </a:r>
          </a:p>
          <a:p>
            <a:pPr marL="180975" indent="-180975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  <a:tabLst>
                <a:tab pos="361950" algn="l"/>
              </a:tabLst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출근부는 재단 홈페이지 또는 출근부 앱을 통해 반드시 멘토 본인이 활동 후 즉시 직접 입력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FF4747"/>
              </a:solidFill>
              <a:latin typeface="KoPub돋움체 Light" panose="00000300000000000000" pitchFamily="2" charset="-127"/>
              <a:ea typeface="KoPub돋움체 Light" panose="00000300000000000000" pitchFamily="2" charset="-127"/>
              <a:cs typeface="함초롬돋움" panose="020B0504000101010101" pitchFamily="50" charset="-127"/>
            </a:endParaRPr>
          </a:p>
        </p:txBody>
      </p:sp>
      <p:sp>
        <p:nvSpPr>
          <p:cNvPr id="31" name="모서리가 둥근 직사각형 30"/>
          <p:cNvSpPr/>
          <p:nvPr/>
        </p:nvSpPr>
        <p:spPr>
          <a:xfrm>
            <a:off x="5253338" y="2484181"/>
            <a:ext cx="1636420" cy="648072"/>
          </a:xfrm>
          <a:prstGeom prst="roundRect">
            <a:avLst/>
          </a:prstGeom>
          <a:solidFill>
            <a:schemeClr val="tx1">
              <a:lumMod val="50000"/>
              <a:lumOff val="5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7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업무스케줄 등록</a:t>
            </a:r>
          </a:p>
        </p:txBody>
      </p:sp>
      <p:sp>
        <p:nvSpPr>
          <p:cNvPr id="32" name="모서리가 둥근 직사각형 31"/>
          <p:cNvSpPr/>
          <p:nvPr/>
        </p:nvSpPr>
        <p:spPr>
          <a:xfrm>
            <a:off x="7455205" y="2462503"/>
            <a:ext cx="1636420" cy="648072"/>
          </a:xfrm>
          <a:prstGeom prst="roundRect">
            <a:avLst/>
          </a:prstGeom>
          <a:solidFill>
            <a:schemeClr val="tx2">
              <a:lumMod val="7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온라인 사전교육</a:t>
            </a:r>
            <a:endParaRPr lang="en-US" altLang="ko-KR" sz="1600" b="1" spc="-1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algn="ctr"/>
            <a:r>
              <a:rPr lang="ko-KR" altLang="en-US" sz="1600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이수</a:t>
            </a:r>
          </a:p>
        </p:txBody>
      </p:sp>
      <p:sp>
        <p:nvSpPr>
          <p:cNvPr id="33" name="모서리가 둥근 직사각형 32"/>
          <p:cNvSpPr/>
          <p:nvPr/>
        </p:nvSpPr>
        <p:spPr>
          <a:xfrm>
            <a:off x="3016244" y="2547951"/>
            <a:ext cx="1636420" cy="648072"/>
          </a:xfrm>
          <a:prstGeom prst="roundRect">
            <a:avLst/>
          </a:prstGeom>
          <a:solidFill>
            <a:schemeClr val="tx1">
              <a:lumMod val="50000"/>
              <a:lumOff val="5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멘토링 활동</a:t>
            </a:r>
          </a:p>
        </p:txBody>
      </p:sp>
      <p:sp>
        <p:nvSpPr>
          <p:cNvPr id="34" name="모서리가 둥근 직사각형 33"/>
          <p:cNvSpPr/>
          <p:nvPr/>
        </p:nvSpPr>
        <p:spPr>
          <a:xfrm>
            <a:off x="779154" y="2547951"/>
            <a:ext cx="1636420" cy="648072"/>
          </a:xfrm>
          <a:prstGeom prst="roundRect">
            <a:avLst/>
          </a:prstGeom>
          <a:solidFill>
            <a:schemeClr val="tx2">
              <a:lumMod val="7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출근부 작성</a:t>
            </a:r>
          </a:p>
        </p:txBody>
      </p:sp>
      <p:sp>
        <p:nvSpPr>
          <p:cNvPr id="35" name="모서리가 둥근 직사각형 34"/>
          <p:cNvSpPr/>
          <p:nvPr/>
        </p:nvSpPr>
        <p:spPr>
          <a:xfrm>
            <a:off x="7490427" y="1412776"/>
            <a:ext cx="1636420" cy="648072"/>
          </a:xfrm>
          <a:prstGeom prst="roundRect">
            <a:avLst/>
          </a:prstGeom>
          <a:solidFill>
            <a:schemeClr val="tx2">
              <a:lumMod val="7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7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배정 멘토 확인</a:t>
            </a:r>
          </a:p>
        </p:txBody>
      </p:sp>
      <p:sp>
        <p:nvSpPr>
          <p:cNvPr id="37" name="모서리가 둥근 직사각형 36"/>
          <p:cNvSpPr/>
          <p:nvPr/>
        </p:nvSpPr>
        <p:spPr>
          <a:xfrm>
            <a:off x="5253338" y="1412776"/>
            <a:ext cx="1636420" cy="648072"/>
          </a:xfrm>
          <a:prstGeom prst="roundRect">
            <a:avLst/>
          </a:prstGeom>
          <a:solidFill>
            <a:schemeClr val="tx1">
              <a:lumMod val="50000"/>
              <a:lumOff val="5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기관 배정</a:t>
            </a:r>
          </a:p>
        </p:txBody>
      </p:sp>
      <p:sp>
        <p:nvSpPr>
          <p:cNvPr id="38" name="모서리가 둥근 직사각형 37"/>
          <p:cNvSpPr/>
          <p:nvPr/>
        </p:nvSpPr>
        <p:spPr>
          <a:xfrm>
            <a:off x="3016246" y="1412776"/>
            <a:ext cx="1636420" cy="648072"/>
          </a:xfrm>
          <a:prstGeom prst="roundRect">
            <a:avLst/>
          </a:prstGeom>
          <a:solidFill>
            <a:schemeClr val="tx2">
              <a:lumMod val="7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대학 추천</a:t>
            </a:r>
          </a:p>
        </p:txBody>
      </p:sp>
      <p:sp>
        <p:nvSpPr>
          <p:cNvPr id="39" name="모서리가 둥근 직사각형 38"/>
          <p:cNvSpPr/>
          <p:nvPr/>
        </p:nvSpPr>
        <p:spPr>
          <a:xfrm>
            <a:off x="779154" y="1412776"/>
            <a:ext cx="1636420" cy="648072"/>
          </a:xfrm>
          <a:prstGeom prst="roundRect">
            <a:avLst/>
          </a:prstGeom>
          <a:solidFill>
            <a:schemeClr val="tx1">
              <a:lumMod val="50000"/>
              <a:lumOff val="5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시간표 입력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2556251" y="1536757"/>
            <a:ext cx="31931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&gt;</a:t>
            </a:r>
            <a:endParaRPr lang="ko-KR" altLang="en-US" sz="2000" b="1" spc="-1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>
                  <a:lumMod val="7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4793343" y="1536757"/>
            <a:ext cx="31931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&gt;</a:t>
            </a:r>
            <a:endParaRPr lang="ko-KR" altLang="en-US" sz="2000" b="1" spc="-1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>
                  <a:lumMod val="7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7030434" y="1536757"/>
            <a:ext cx="31931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&gt;</a:t>
            </a:r>
            <a:endParaRPr lang="ko-KR" altLang="en-US" sz="2000" b="1" spc="-1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>
                  <a:lumMod val="7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sp>
        <p:nvSpPr>
          <p:cNvPr id="43" name="TextBox 42"/>
          <p:cNvSpPr txBox="1"/>
          <p:nvPr/>
        </p:nvSpPr>
        <p:spPr>
          <a:xfrm rot="5400000">
            <a:off x="8148978" y="2104344"/>
            <a:ext cx="31931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&gt;</a:t>
            </a:r>
            <a:endParaRPr lang="ko-KR" altLang="en-US" sz="2000" b="1" spc="-1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>
                  <a:lumMod val="7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sp>
        <p:nvSpPr>
          <p:cNvPr id="44" name="TextBox 43"/>
          <p:cNvSpPr txBox="1"/>
          <p:nvPr/>
        </p:nvSpPr>
        <p:spPr>
          <a:xfrm rot="10800000">
            <a:off x="7030431" y="2671932"/>
            <a:ext cx="31931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&gt;</a:t>
            </a:r>
            <a:endParaRPr lang="ko-KR" altLang="en-US" sz="2000" b="1" spc="-1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>
                  <a:lumMod val="7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sp>
        <p:nvSpPr>
          <p:cNvPr id="45" name="TextBox 44"/>
          <p:cNvSpPr txBox="1"/>
          <p:nvPr/>
        </p:nvSpPr>
        <p:spPr>
          <a:xfrm rot="10800000">
            <a:off x="4793340" y="2671932"/>
            <a:ext cx="31931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&gt;</a:t>
            </a:r>
            <a:endParaRPr lang="ko-KR" altLang="en-US" sz="2000" b="1" spc="-1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>
                  <a:lumMod val="7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sp>
        <p:nvSpPr>
          <p:cNvPr id="46" name="TextBox 45"/>
          <p:cNvSpPr txBox="1"/>
          <p:nvPr/>
        </p:nvSpPr>
        <p:spPr>
          <a:xfrm rot="10800000">
            <a:off x="2556250" y="2671932"/>
            <a:ext cx="31931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&gt;</a:t>
            </a:r>
            <a:endParaRPr lang="ko-KR" altLang="en-US" sz="2000" b="1" spc="-1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>
                  <a:lumMod val="7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cxnSp>
        <p:nvCxnSpPr>
          <p:cNvPr id="47" name="직선 연결선 46"/>
          <p:cNvCxnSpPr/>
          <p:nvPr/>
        </p:nvCxnSpPr>
        <p:spPr>
          <a:xfrm>
            <a:off x="344488" y="662477"/>
            <a:ext cx="2088232" cy="0"/>
          </a:xfrm>
          <a:prstGeom prst="line">
            <a:avLst/>
          </a:prstGeom>
          <a:ln w="12700">
            <a:solidFill>
              <a:srgbClr val="00174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76440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158505" y="185072"/>
            <a:ext cx="9588990" cy="65722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289072" y="246931"/>
            <a:ext cx="219162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활동 및 출근부 작성</a:t>
            </a:r>
            <a:endParaRPr lang="en-US" altLang="ko-KR" sz="20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2">
                  <a:lumMod val="7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cxnSp>
        <p:nvCxnSpPr>
          <p:cNvPr id="36" name="직선 연결선 35"/>
          <p:cNvCxnSpPr/>
          <p:nvPr/>
        </p:nvCxnSpPr>
        <p:spPr>
          <a:xfrm>
            <a:off x="344488" y="662477"/>
            <a:ext cx="2088232" cy="0"/>
          </a:xfrm>
          <a:prstGeom prst="line">
            <a:avLst/>
          </a:prstGeom>
          <a:ln w="12700">
            <a:solidFill>
              <a:srgbClr val="00174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그룹 14">
            <a:extLst>
              <a:ext uri="{FF2B5EF4-FFF2-40B4-BE49-F238E27FC236}">
                <a16:creationId xmlns:a16="http://schemas.microsoft.com/office/drawing/2014/main" id="{2D04C532-1AFF-404C-A54D-B03B690E0A64}"/>
              </a:ext>
            </a:extLst>
          </p:cNvPr>
          <p:cNvGrpSpPr/>
          <p:nvPr/>
        </p:nvGrpSpPr>
        <p:grpSpPr>
          <a:xfrm>
            <a:off x="570037" y="4037389"/>
            <a:ext cx="2237724" cy="369332"/>
            <a:chOff x="1286687" y="1877149"/>
            <a:chExt cx="2237724" cy="369332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6D840DE7-18AF-4331-8873-66C94344B774}"/>
                </a:ext>
              </a:extLst>
            </p:cNvPr>
            <p:cNvSpPr txBox="1"/>
            <p:nvPr/>
          </p:nvSpPr>
          <p:spPr>
            <a:xfrm>
              <a:off x="1393700" y="1877149"/>
              <a:ext cx="213071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허위 서류제출자 제한</a:t>
              </a:r>
            </a:p>
          </p:txBody>
        </p:sp>
        <p:sp>
          <p:nvSpPr>
            <p:cNvPr id="17" name="이등변 삼각형 16">
              <a:extLst>
                <a:ext uri="{FF2B5EF4-FFF2-40B4-BE49-F238E27FC236}">
                  <a16:creationId xmlns:a16="http://schemas.microsoft.com/office/drawing/2014/main" id="{6F9AC56E-602C-409D-81A2-E44527F423B7}"/>
                </a:ext>
              </a:extLst>
            </p:cNvPr>
            <p:cNvSpPr/>
            <p:nvPr/>
          </p:nvSpPr>
          <p:spPr>
            <a:xfrm rot="5400000">
              <a:off x="1277608" y="1900739"/>
              <a:ext cx="131646" cy="113488"/>
            </a:xfrm>
            <a:prstGeom prst="triangle">
              <a:avLst/>
            </a:prstGeom>
            <a:solidFill>
              <a:srgbClr val="0594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aphicFrame>
        <p:nvGraphicFramePr>
          <p:cNvPr id="18" name="표 17">
            <a:extLst>
              <a:ext uri="{FF2B5EF4-FFF2-40B4-BE49-F238E27FC236}">
                <a16:creationId xmlns:a16="http://schemas.microsoft.com/office/drawing/2014/main" id="{6AC1F6EC-FB82-4451-A75E-4233ACF2117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68577479"/>
              </p:ext>
            </p:extLst>
          </p:nvPr>
        </p:nvGraphicFramePr>
        <p:xfrm>
          <a:off x="776537" y="1267424"/>
          <a:ext cx="8352927" cy="259538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241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403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88843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09302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Light" panose="00000300000000000000" pitchFamily="2" charset="-127"/>
                          <a:ea typeface="KoPub돋움체 Light" panose="00000300000000000000" pitchFamily="2" charset="-127"/>
                          <a:cs typeface="함초롬돋움" panose="020B0504000101010101" pitchFamily="50" charset="-127"/>
                        </a:rPr>
                        <a:t>유  형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Light" panose="00000300000000000000" pitchFamily="2" charset="-127"/>
                          <a:ea typeface="KoPub돋움체 Light" panose="00000300000000000000" pitchFamily="2" charset="-127"/>
                          <a:cs typeface="함초롬돋움" panose="020B0504000101010101" pitchFamily="50" charset="-127"/>
                        </a:rPr>
                        <a:t>정  의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 kern="1200" spc="-15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Light" panose="00000300000000000000" pitchFamily="2" charset="-127"/>
                          <a:ea typeface="KoPub돋움체 Light" panose="00000300000000000000" pitchFamily="2" charset="-127"/>
                          <a:cs typeface="함초롬돋움" panose="020B0504000101010101" pitchFamily="50" charset="-127"/>
                        </a:rPr>
                        <a:t>제  재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17425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 kern="1200" spc="-15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Light" panose="00000300000000000000" pitchFamily="2" charset="-127"/>
                          <a:ea typeface="KoPub돋움체 Light" panose="00000300000000000000" pitchFamily="2" charset="-127"/>
                          <a:cs typeface="함초롬돋움" panose="020B0504000101010101" pitchFamily="50" charset="-127"/>
                        </a:rPr>
                        <a:t>허위근로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120000"/>
                        </a:lnSpc>
                      </a:pPr>
                      <a:r>
                        <a:rPr lang="ko-KR" altLang="en-US" sz="14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Light" panose="00000300000000000000" pitchFamily="2" charset="-127"/>
                          <a:ea typeface="KoPub돋움체 Light" panose="00000300000000000000" pitchFamily="2" charset="-127"/>
                          <a:cs typeface="함초롬돋움" panose="020B0504000101010101" pitchFamily="50" charset="-127"/>
                        </a:rPr>
                        <a:t>멘토링 활동을 하지 않았거나 할 수 </a:t>
                      </a:r>
                      <a:r>
                        <a:rPr lang="ko-KR" altLang="en-US" sz="1400" b="0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Light" panose="00000300000000000000" pitchFamily="2" charset="-127"/>
                          <a:ea typeface="KoPub돋움체 Light" panose="00000300000000000000" pitchFamily="2" charset="-127"/>
                          <a:cs typeface="함초롬돋움" panose="020B0504000101010101" pitchFamily="50" charset="-127"/>
                        </a:rPr>
                        <a:t>없음에도 </a:t>
                      </a:r>
                      <a:endParaRPr lang="en-US" altLang="ko-KR" sz="1400" b="0" kern="1200" spc="-15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Light" panose="00000300000000000000" pitchFamily="2" charset="-127"/>
                        <a:ea typeface="KoPub돋움체 Light" panose="00000300000000000000" pitchFamily="2" charset="-127"/>
                        <a:cs typeface="함초롬돋움" panose="020B0504000101010101" pitchFamily="50" charset="-127"/>
                      </a:endParaRPr>
                    </a:p>
                    <a:p>
                      <a:pPr algn="l" latinLnBrk="1">
                        <a:lnSpc>
                          <a:spcPct val="120000"/>
                        </a:lnSpc>
                      </a:pPr>
                      <a:r>
                        <a:rPr lang="ko-KR" altLang="en-US" sz="1400" b="0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Light" panose="00000300000000000000" pitchFamily="2" charset="-127"/>
                          <a:ea typeface="KoPub돋움체 Light" panose="00000300000000000000" pitchFamily="2" charset="-127"/>
                          <a:cs typeface="함초롬돋움" panose="020B0504000101010101" pitchFamily="50" charset="-127"/>
                        </a:rPr>
                        <a:t>출근부를 작성한 경우</a:t>
                      </a:r>
                      <a:endParaRPr lang="en-US" altLang="ko-KR" sz="1400" b="0" kern="1200" spc="-15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Light" panose="00000300000000000000" pitchFamily="2" charset="-127"/>
                        <a:ea typeface="KoPub돋움체 Light" panose="00000300000000000000" pitchFamily="2" charset="-127"/>
                        <a:cs typeface="함초롬돋움" panose="020B0504000101010101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120000"/>
                        </a:lnSpc>
                      </a:pPr>
                      <a:r>
                        <a:rPr lang="ko-KR" altLang="en-US" sz="1400" b="1" kern="1200" spc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Light" panose="00000300000000000000" pitchFamily="2" charset="-127"/>
                          <a:ea typeface="KoPub돋움체 Light" panose="00000300000000000000" pitchFamily="2" charset="-127"/>
                          <a:cs typeface="함초롬돋움" panose="020B0504000101010101" pitchFamily="50" charset="-127"/>
                        </a:rPr>
                        <a:t>장학금 환수 및 확정일로부터 </a:t>
                      </a:r>
                      <a:r>
                        <a:rPr lang="en-US" altLang="ko-KR" sz="1400" b="1" kern="1200" spc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Light" panose="00000300000000000000" pitchFamily="2" charset="-127"/>
                          <a:ea typeface="KoPub돋움체 Light" panose="00000300000000000000" pitchFamily="2" charset="-127"/>
                          <a:cs typeface="함초롬돋움" panose="020B0504000101010101" pitchFamily="50" charset="-127"/>
                        </a:rPr>
                        <a:t>2</a:t>
                      </a:r>
                      <a:r>
                        <a:rPr lang="ko-KR" altLang="en-US" sz="1400" b="1" kern="1200" spc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Light" panose="00000300000000000000" pitchFamily="2" charset="-127"/>
                          <a:ea typeface="KoPub돋움체 Light" panose="00000300000000000000" pitchFamily="2" charset="-127"/>
                          <a:cs typeface="함초롬돋움" panose="020B0504000101010101" pitchFamily="50" charset="-127"/>
                        </a:rPr>
                        <a:t>년  멘토링 활동 참여 제한</a:t>
                      </a:r>
                      <a:endParaRPr lang="ko-KR" altLang="en-US" sz="1600" b="1" kern="1200" spc="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Light" panose="00000300000000000000" pitchFamily="2" charset="-127"/>
                        <a:ea typeface="KoPub돋움체 Light" panose="00000300000000000000" pitchFamily="2" charset="-127"/>
                        <a:cs typeface="함초롬돋움" panose="020B0504000101010101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17425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 kern="1200" spc="-15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Light" panose="00000300000000000000" pitchFamily="2" charset="-127"/>
                          <a:ea typeface="KoPub돋움체 Light" panose="00000300000000000000" pitchFamily="2" charset="-127"/>
                          <a:cs typeface="함초롬돋움" panose="020B0504000101010101" pitchFamily="50" charset="-127"/>
                        </a:rPr>
                        <a:t>대체근로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120000"/>
                        </a:lnSpc>
                      </a:pPr>
                      <a:r>
                        <a:rPr lang="ko-KR" altLang="en-US" sz="1400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Light" panose="00000300000000000000" pitchFamily="2" charset="-127"/>
                          <a:ea typeface="KoPub돋움체 Light" panose="00000300000000000000" pitchFamily="2" charset="-127"/>
                          <a:cs typeface="함초롬돋움" panose="020B0504000101010101" pitchFamily="50" charset="-127"/>
                        </a:rPr>
                        <a:t>실제 근로시간과 출근부 입력시간이 </a:t>
                      </a:r>
                      <a:r>
                        <a:rPr lang="ko-KR" altLang="en-US" sz="14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Light" panose="00000300000000000000" pitchFamily="2" charset="-127"/>
                          <a:ea typeface="KoPub돋움체 Light" panose="00000300000000000000" pitchFamily="2" charset="-127"/>
                          <a:cs typeface="함초롬돋움" panose="020B0504000101010101" pitchFamily="50" charset="-127"/>
                        </a:rPr>
                        <a:t>상이</a:t>
                      </a:r>
                      <a:r>
                        <a:rPr lang="ko-KR" altLang="en-US" sz="1400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Light" panose="00000300000000000000" pitchFamily="2" charset="-127"/>
                          <a:ea typeface="KoPub돋움체 Light" panose="00000300000000000000" pitchFamily="2" charset="-127"/>
                          <a:cs typeface="함초롬돋움" panose="020B0504000101010101" pitchFamily="50" charset="-127"/>
                        </a:rPr>
                        <a:t>한 경우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120000"/>
                        </a:lnSpc>
                      </a:pPr>
                      <a:r>
                        <a:rPr lang="ko-KR" altLang="en-US" sz="14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Light" panose="00000300000000000000" pitchFamily="2" charset="-127"/>
                          <a:ea typeface="KoPub돋움체 Light" panose="00000300000000000000" pitchFamily="2" charset="-127"/>
                          <a:cs typeface="함초롬돋움" panose="020B0504000101010101" pitchFamily="50" charset="-127"/>
                        </a:rPr>
                        <a:t>확정일로부터 </a:t>
                      </a:r>
                      <a:r>
                        <a:rPr lang="en-US" altLang="ko-KR" sz="14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Light" panose="00000300000000000000" pitchFamily="2" charset="-127"/>
                          <a:ea typeface="KoPub돋움체 Light" panose="00000300000000000000" pitchFamily="2" charset="-127"/>
                          <a:cs typeface="함초롬돋움" panose="020B0504000101010101" pitchFamily="50" charset="-127"/>
                        </a:rPr>
                        <a:t>1</a:t>
                      </a:r>
                      <a:r>
                        <a:rPr lang="ko-KR" altLang="en-US" sz="14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Light" panose="00000300000000000000" pitchFamily="2" charset="-127"/>
                          <a:ea typeface="KoPub돋움체 Light" panose="00000300000000000000" pitchFamily="2" charset="-127"/>
                          <a:cs typeface="함초롬돋움" panose="020B0504000101010101" pitchFamily="50" charset="-127"/>
                        </a:rPr>
                        <a:t>년  멘토링 활동 참여 제한</a:t>
                      </a:r>
                      <a:endParaRPr lang="en-US" altLang="ko-KR" sz="1400" b="1" kern="1200" spc="-15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Light" panose="00000300000000000000" pitchFamily="2" charset="-127"/>
                        <a:ea typeface="KoPub돋움체 Light" panose="00000300000000000000" pitchFamily="2" charset="-127"/>
                        <a:cs typeface="함초롬돋움" panose="020B0504000101010101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17425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 kern="1200" spc="-15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Light" panose="00000300000000000000" pitchFamily="2" charset="-127"/>
                          <a:ea typeface="KoPub돋움체 Light" panose="00000300000000000000" pitchFamily="2" charset="-127"/>
                          <a:cs typeface="함초롬돋움" panose="020B0504000101010101" pitchFamily="50" charset="-127"/>
                        </a:rPr>
                        <a:t>대리근로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120000"/>
                        </a:lnSpc>
                      </a:pPr>
                      <a:r>
                        <a:rPr lang="ko-KR" altLang="en-US" sz="1400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Light" panose="00000300000000000000" pitchFamily="2" charset="-127"/>
                          <a:ea typeface="KoPub돋움체 Light" panose="00000300000000000000" pitchFamily="2" charset="-127"/>
                          <a:cs typeface="함초롬돋움" panose="020B0504000101010101" pitchFamily="50" charset="-127"/>
                        </a:rPr>
                        <a:t>멘토 본인이 아닌 </a:t>
                      </a:r>
                      <a:r>
                        <a:rPr lang="ko-KR" altLang="en-US" sz="14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Light" panose="00000300000000000000" pitchFamily="2" charset="-127"/>
                          <a:ea typeface="KoPub돋움체 Light" panose="00000300000000000000" pitchFamily="2" charset="-127"/>
                          <a:cs typeface="함초롬돋움" panose="020B0504000101010101" pitchFamily="50" charset="-127"/>
                        </a:rPr>
                        <a:t>타인이</a:t>
                      </a:r>
                      <a:r>
                        <a:rPr lang="en-US" altLang="ko-KR" sz="1400" b="1" kern="1200" spc="-1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Light" panose="00000300000000000000" pitchFamily="2" charset="-127"/>
                          <a:ea typeface="KoPub돋움체 Light" panose="00000300000000000000" pitchFamily="2" charset="-127"/>
                          <a:cs typeface="함초롬돋움" panose="020B0504000101010101" pitchFamily="50" charset="-127"/>
                        </a:rPr>
                        <a:t> </a:t>
                      </a:r>
                      <a:r>
                        <a:rPr lang="ko-KR" altLang="en-US" sz="1400" b="1" kern="1200" spc="-1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Light" panose="00000300000000000000" pitchFamily="2" charset="-127"/>
                          <a:ea typeface="KoPub돋움체 Light" panose="00000300000000000000" pitchFamily="2" charset="-127"/>
                          <a:cs typeface="함초롬돋움" panose="020B0504000101010101" pitchFamily="50" charset="-127"/>
                        </a:rPr>
                        <a:t>멘토링 활동을</a:t>
                      </a:r>
                      <a:r>
                        <a:rPr lang="ko-KR" altLang="en-US" sz="14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Light" panose="00000300000000000000" pitchFamily="2" charset="-127"/>
                          <a:ea typeface="KoPub돋움체 Light" panose="00000300000000000000" pitchFamily="2" charset="-127"/>
                          <a:cs typeface="함초롬돋움" panose="020B0504000101010101" pitchFamily="50" charset="-127"/>
                        </a:rPr>
                        <a:t> 대신</a:t>
                      </a:r>
                      <a:r>
                        <a:rPr lang="ko-KR" altLang="en-US" sz="1400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Light" panose="00000300000000000000" pitchFamily="2" charset="-127"/>
                          <a:ea typeface="KoPub돋움체 Light" panose="00000300000000000000" pitchFamily="2" charset="-127"/>
                          <a:cs typeface="함초롬돋움" panose="020B0504000101010101" pitchFamily="50" charset="-127"/>
                        </a:rPr>
                        <a:t>한 경우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120000"/>
                        </a:lnSpc>
                      </a:pPr>
                      <a:r>
                        <a:rPr lang="ko-KR" altLang="en-US" sz="1400" b="1" kern="1200" spc="-10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Light" panose="00000300000000000000" pitchFamily="2" charset="-127"/>
                          <a:ea typeface="KoPub돋움체 Light" panose="00000300000000000000" pitchFamily="2" charset="-127"/>
                          <a:cs typeface="함초롬돋움" panose="020B0504000101010101" pitchFamily="50" charset="-127"/>
                        </a:rPr>
                        <a:t>장학금 환수 및 멘토와 대리자 모두 확정일로부터 </a:t>
                      </a:r>
                      <a:r>
                        <a:rPr lang="en-US" altLang="ko-KR" sz="1400" b="1" kern="1200" spc="-10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Light" panose="00000300000000000000" pitchFamily="2" charset="-127"/>
                          <a:ea typeface="KoPub돋움체 Light" panose="00000300000000000000" pitchFamily="2" charset="-127"/>
                          <a:cs typeface="함초롬돋움" panose="020B0504000101010101" pitchFamily="50" charset="-127"/>
                        </a:rPr>
                        <a:t>1</a:t>
                      </a:r>
                      <a:r>
                        <a:rPr lang="ko-KR" altLang="en-US" sz="1400" b="1" kern="1200" spc="-10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Light" panose="00000300000000000000" pitchFamily="2" charset="-127"/>
                          <a:ea typeface="KoPub돋움체 Light" panose="00000300000000000000" pitchFamily="2" charset="-127"/>
                          <a:cs typeface="함초롬돋움" panose="020B0504000101010101" pitchFamily="50" charset="-127"/>
                        </a:rPr>
                        <a:t>년</a:t>
                      </a:r>
                      <a:endParaRPr lang="en-US" altLang="ko-KR" sz="1400" b="1" kern="1200" spc="-100" baseline="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Light" panose="00000300000000000000" pitchFamily="2" charset="-127"/>
                        <a:ea typeface="KoPub돋움체 Light" panose="00000300000000000000" pitchFamily="2" charset="-127"/>
                        <a:cs typeface="함초롬돋움" panose="020B0504000101010101" pitchFamily="50" charset="-127"/>
                      </a:endParaRPr>
                    </a:p>
                    <a:p>
                      <a:pPr algn="l" latinLnBrk="1">
                        <a:lnSpc>
                          <a:spcPct val="120000"/>
                        </a:lnSpc>
                      </a:pPr>
                      <a:r>
                        <a:rPr lang="ko-KR" altLang="en-US" sz="1400" b="1" kern="1200" spc="-10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Light" panose="00000300000000000000" pitchFamily="2" charset="-127"/>
                          <a:ea typeface="KoPub돋움체 Light" panose="00000300000000000000" pitchFamily="2" charset="-127"/>
                          <a:cs typeface="함초롬돋움" panose="020B0504000101010101" pitchFamily="50" charset="-127"/>
                        </a:rPr>
                        <a:t>멘토링 활동 참여 제한</a:t>
                      </a:r>
                      <a:endParaRPr lang="en-US" altLang="ko-KR" sz="1400" b="1" kern="1200" spc="-100" baseline="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Light" panose="00000300000000000000" pitchFamily="2" charset="-127"/>
                        <a:ea typeface="KoPub돋움체 Light" panose="00000300000000000000" pitchFamily="2" charset="-127"/>
                        <a:cs typeface="함초롬돋움" panose="020B0504000101010101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9" name="TextBox 18">
            <a:extLst>
              <a:ext uri="{FF2B5EF4-FFF2-40B4-BE49-F238E27FC236}">
                <a16:creationId xmlns:a16="http://schemas.microsoft.com/office/drawing/2014/main" id="{BD814296-F4D1-458E-ADE8-78761E382E9B}"/>
              </a:ext>
            </a:extLst>
          </p:cNvPr>
          <p:cNvSpPr txBox="1"/>
          <p:nvPr/>
        </p:nvSpPr>
        <p:spPr>
          <a:xfrm>
            <a:off x="701938" y="3784327"/>
            <a:ext cx="8045821" cy="3189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</a:pPr>
            <a:r>
              <a:rPr lang="en-US" altLang="ko-KR" sz="12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※  </a:t>
            </a:r>
            <a:r>
              <a:rPr lang="ko-KR" altLang="en-US" sz="12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공공재정환수법</a:t>
            </a:r>
            <a:r>
              <a:rPr lang="en-US" altLang="ko-KR" sz="12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(’20. 1. 1.) </a:t>
            </a:r>
            <a:r>
              <a:rPr lang="ko-KR" altLang="en-US" sz="12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이전 부정근로</a:t>
            </a:r>
            <a:r>
              <a:rPr lang="en-US" altLang="ko-KR" sz="12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2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행정오류 등으로 장학금이 지급된 경우 공공재정환수 대상이므로 이자 및</a:t>
            </a:r>
            <a:r>
              <a:rPr lang="en-US" altLang="ko-KR" sz="12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</a:t>
            </a:r>
            <a:r>
              <a:rPr lang="ko-KR" altLang="en-US" sz="12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제재부가금 등 부과 가능</a:t>
            </a:r>
            <a:endParaRPr lang="en-US" altLang="ko-KR" sz="1200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5D50D49-F5C1-4026-AD41-A2CF27AE7263}"/>
              </a:ext>
            </a:extLst>
          </p:cNvPr>
          <p:cNvSpPr txBox="1"/>
          <p:nvPr/>
        </p:nvSpPr>
        <p:spPr>
          <a:xfrm>
            <a:off x="683525" y="4456061"/>
            <a:ext cx="6857968" cy="7515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80975" indent="-180975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장학금 지급 전 발견 시 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: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사업 참여 중지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,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장학금 미지급 및 발견일로부터 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2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년 간 사업 참여 제한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Light" panose="00000300000000000000" pitchFamily="2" charset="-127"/>
              <a:ea typeface="KoPub돋움체 Light" panose="00000300000000000000" pitchFamily="2" charset="-127"/>
              <a:cs typeface="함초롬돋움" panose="020B0504000101010101" pitchFamily="50" charset="-127"/>
            </a:endParaRPr>
          </a:p>
          <a:p>
            <a:pPr marL="180975" indent="-180975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장학금 지급 후 발견 시 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: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사업 참여 중지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,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장학금 환수 및 발견일로부터 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2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년 간 사업 참여 제한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 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FF4747"/>
              </a:solidFill>
              <a:latin typeface="KoPub돋움체 Light" panose="00000300000000000000" pitchFamily="2" charset="-127"/>
              <a:ea typeface="KoPub돋움체 Light" panose="00000300000000000000" pitchFamily="2" charset="-127"/>
              <a:cs typeface="함초롬돋움" panose="020B0504000101010101" pitchFamily="50" charset="-127"/>
            </a:endParaRPr>
          </a:p>
        </p:txBody>
      </p:sp>
      <p:grpSp>
        <p:nvGrpSpPr>
          <p:cNvPr id="21" name="그룹 20">
            <a:extLst>
              <a:ext uri="{FF2B5EF4-FFF2-40B4-BE49-F238E27FC236}">
                <a16:creationId xmlns:a16="http://schemas.microsoft.com/office/drawing/2014/main" id="{003E77D8-87DC-4135-803C-F41903C8CF69}"/>
              </a:ext>
            </a:extLst>
          </p:cNvPr>
          <p:cNvGrpSpPr/>
          <p:nvPr/>
        </p:nvGrpSpPr>
        <p:grpSpPr>
          <a:xfrm>
            <a:off x="570037" y="5301208"/>
            <a:ext cx="2492602" cy="369332"/>
            <a:chOff x="1286687" y="1772816"/>
            <a:chExt cx="2492602" cy="369332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436E7D58-7F21-4C8C-B260-2B88F5293632}"/>
                </a:ext>
              </a:extLst>
            </p:cNvPr>
            <p:cNvSpPr txBox="1"/>
            <p:nvPr/>
          </p:nvSpPr>
          <p:spPr>
            <a:xfrm>
              <a:off x="1393700" y="1772816"/>
              <a:ext cx="238558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이해관계 회피 의무 준수</a:t>
              </a:r>
            </a:p>
          </p:txBody>
        </p:sp>
        <p:sp>
          <p:nvSpPr>
            <p:cNvPr id="23" name="이등변 삼각형 22">
              <a:extLst>
                <a:ext uri="{FF2B5EF4-FFF2-40B4-BE49-F238E27FC236}">
                  <a16:creationId xmlns:a16="http://schemas.microsoft.com/office/drawing/2014/main" id="{E44EFA6E-9F10-47A9-9AF1-C0DD3AB731EB}"/>
                </a:ext>
              </a:extLst>
            </p:cNvPr>
            <p:cNvSpPr/>
            <p:nvPr/>
          </p:nvSpPr>
          <p:spPr>
            <a:xfrm rot="5400000">
              <a:off x="1277608" y="1900739"/>
              <a:ext cx="131646" cy="113488"/>
            </a:xfrm>
            <a:prstGeom prst="triangle">
              <a:avLst/>
            </a:prstGeom>
            <a:solidFill>
              <a:srgbClr val="0594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8C022229-6791-4AE1-B3E6-C12756DAE21D}"/>
              </a:ext>
            </a:extLst>
          </p:cNvPr>
          <p:cNvSpPr/>
          <p:nvPr/>
        </p:nvSpPr>
        <p:spPr>
          <a:xfrm>
            <a:off x="738436" y="5660458"/>
            <a:ext cx="9116072" cy="4068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0975" indent="-180975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멘토와 활동기관 및 활동장소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(</a:t>
            </a:r>
            <a:r>
              <a:rPr lang="ko-KR" altLang="en-US" sz="1600" b="1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근로지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)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담당자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(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대표자 포함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)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가 가족관계 등의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이해관계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가 있는 경우 해당 근로지에서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활동불가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FF4747"/>
              </a:solidFill>
              <a:latin typeface="KoPub돋움체 Light" panose="00000300000000000000" pitchFamily="2" charset="-127"/>
              <a:ea typeface="KoPub돋움체 Light" panose="00000300000000000000" pitchFamily="2" charset="-127"/>
              <a:cs typeface="함초롬돋움" panose="020B0504000101010101" pitchFamily="50" charset="-127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5D49E16-9834-45ED-9944-4C71A8CAC1C4}"/>
              </a:ext>
            </a:extLst>
          </p:cNvPr>
          <p:cNvSpPr txBox="1"/>
          <p:nvPr/>
        </p:nvSpPr>
        <p:spPr>
          <a:xfrm>
            <a:off x="843197" y="6331561"/>
            <a:ext cx="8045821" cy="3189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</a:pPr>
            <a:r>
              <a:rPr lang="en-US" altLang="ko-KR" sz="12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※  </a:t>
            </a:r>
            <a:r>
              <a:rPr lang="ko-KR" altLang="en-US" sz="12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이해관계 회피 의무 </a:t>
            </a:r>
            <a:r>
              <a:rPr lang="ko-KR" altLang="en-US" sz="1200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미준수</a:t>
            </a:r>
            <a:r>
              <a:rPr lang="ko-KR" altLang="en-US" sz="12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시</a:t>
            </a:r>
            <a:r>
              <a:rPr lang="en-US" altLang="ko-KR" sz="12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2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대학으로부터 기 지급된 장학금 환수</a:t>
            </a:r>
            <a:endParaRPr lang="en-US" altLang="ko-KR" sz="1200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grpSp>
        <p:nvGrpSpPr>
          <p:cNvPr id="31" name="그룹 30">
            <a:extLst>
              <a:ext uri="{FF2B5EF4-FFF2-40B4-BE49-F238E27FC236}">
                <a16:creationId xmlns:a16="http://schemas.microsoft.com/office/drawing/2014/main" id="{59052BD5-6EFE-46A4-B03C-4634072D01B8}"/>
              </a:ext>
            </a:extLst>
          </p:cNvPr>
          <p:cNvGrpSpPr/>
          <p:nvPr/>
        </p:nvGrpSpPr>
        <p:grpSpPr>
          <a:xfrm>
            <a:off x="570037" y="836712"/>
            <a:ext cx="2287418" cy="369332"/>
            <a:chOff x="1286687" y="1772816"/>
            <a:chExt cx="2287418" cy="369332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8CF84262-B619-4912-9FED-0C390BA472E0}"/>
                </a:ext>
              </a:extLst>
            </p:cNvPr>
            <p:cNvSpPr txBox="1"/>
            <p:nvPr/>
          </p:nvSpPr>
          <p:spPr>
            <a:xfrm>
              <a:off x="1393700" y="1772816"/>
              <a:ext cx="218040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부정근로 유형 및 제재</a:t>
              </a:r>
            </a:p>
          </p:txBody>
        </p:sp>
        <p:sp>
          <p:nvSpPr>
            <p:cNvPr id="33" name="이등변 삼각형 32">
              <a:extLst>
                <a:ext uri="{FF2B5EF4-FFF2-40B4-BE49-F238E27FC236}">
                  <a16:creationId xmlns:a16="http://schemas.microsoft.com/office/drawing/2014/main" id="{52E9D306-3FB4-49DF-B95A-3806E9C1D827}"/>
                </a:ext>
              </a:extLst>
            </p:cNvPr>
            <p:cNvSpPr/>
            <p:nvPr/>
          </p:nvSpPr>
          <p:spPr>
            <a:xfrm rot="5400000">
              <a:off x="1277608" y="1900739"/>
              <a:ext cx="131646" cy="113488"/>
            </a:xfrm>
            <a:prstGeom prst="triangle">
              <a:avLst/>
            </a:prstGeom>
            <a:solidFill>
              <a:srgbClr val="0594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04346666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158505" y="142875"/>
            <a:ext cx="9588990" cy="65722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289072" y="246931"/>
            <a:ext cx="219162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활동 및 출근부 작성</a:t>
            </a:r>
            <a:endParaRPr lang="en-US" altLang="ko-KR" sz="20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2">
                  <a:lumMod val="7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cxnSp>
        <p:nvCxnSpPr>
          <p:cNvPr id="6" name="직선 연결선 5"/>
          <p:cNvCxnSpPr/>
          <p:nvPr/>
        </p:nvCxnSpPr>
        <p:spPr>
          <a:xfrm>
            <a:off x="344488" y="662477"/>
            <a:ext cx="2088232" cy="0"/>
          </a:xfrm>
          <a:prstGeom prst="line">
            <a:avLst/>
          </a:prstGeom>
          <a:ln w="12700">
            <a:solidFill>
              <a:srgbClr val="00174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그룹 13"/>
          <p:cNvGrpSpPr/>
          <p:nvPr/>
        </p:nvGrpSpPr>
        <p:grpSpPr>
          <a:xfrm>
            <a:off x="570037" y="836712"/>
            <a:ext cx="1112416" cy="369332"/>
            <a:chOff x="1286687" y="1772816"/>
            <a:chExt cx="1112416" cy="369332"/>
          </a:xfrm>
        </p:grpSpPr>
        <p:sp>
          <p:nvSpPr>
            <p:cNvPr id="10" name="TextBox 9"/>
            <p:cNvSpPr txBox="1"/>
            <p:nvPr/>
          </p:nvSpPr>
          <p:spPr>
            <a:xfrm>
              <a:off x="1393700" y="1772816"/>
              <a:ext cx="100540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유의사항</a:t>
              </a:r>
            </a:p>
          </p:txBody>
        </p:sp>
        <p:sp>
          <p:nvSpPr>
            <p:cNvPr id="13" name="이등변 삼각형 12"/>
            <p:cNvSpPr/>
            <p:nvPr/>
          </p:nvSpPr>
          <p:spPr>
            <a:xfrm rot="5400000">
              <a:off x="1277608" y="1900739"/>
              <a:ext cx="131646" cy="113488"/>
            </a:xfrm>
            <a:prstGeom prst="triangle">
              <a:avLst/>
            </a:prstGeom>
            <a:solidFill>
              <a:srgbClr val="0594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36" name="TextBox 35"/>
          <p:cNvSpPr txBox="1"/>
          <p:nvPr/>
        </p:nvSpPr>
        <p:spPr>
          <a:xfrm>
            <a:off x="738436" y="1312193"/>
            <a:ext cx="8823076" cy="4488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0975" indent="-180975">
              <a:lnSpc>
                <a:spcPct val="140000"/>
              </a:lnSpc>
              <a:buClr>
                <a:srgbClr val="FF4747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대학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(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원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)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 선발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(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대학추천 및 활동기관 배정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)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이전의 활동에 대해 인정 불가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FF4747"/>
              </a:solidFill>
              <a:latin typeface="KoPub돋움체 Light" panose="00000300000000000000" pitchFamily="2" charset="-127"/>
              <a:ea typeface="KoPub돋움체 Light" panose="00000300000000000000" pitchFamily="2" charset="-127"/>
              <a:cs typeface="함초롬돋움" panose="020B0504000101010101" pitchFamily="50" charset="-127"/>
            </a:endParaRPr>
          </a:p>
          <a:p>
            <a:pPr marL="180975" indent="-180975">
              <a:lnSpc>
                <a:spcPct val="140000"/>
              </a:lnSpc>
              <a:buClr>
                <a:srgbClr val="FF4747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멘토가 학교 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‘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사전교육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’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 또는 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‘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온라인 사전교육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’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을 이수하지 않으면 출근부 입력 불가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FF4747"/>
              </a:solidFill>
              <a:latin typeface="KoPub돋움체 Light" panose="00000300000000000000" pitchFamily="2" charset="-127"/>
              <a:ea typeface="KoPub돋움체 Light" panose="00000300000000000000" pitchFamily="2" charset="-127"/>
              <a:cs typeface="함초롬돋움" panose="020B0504000101010101" pitchFamily="50" charset="-127"/>
            </a:endParaRPr>
          </a:p>
          <a:p>
            <a:pPr marL="180975" indent="-180975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일시적인 휴강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,  </a:t>
            </a:r>
            <a:r>
              <a:rPr lang="ko-KR" altLang="en-US" sz="1600" b="1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공결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 등으로 인하여 발생된 시간에 이루어진 활동은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학업시간표와 중복되어 멘토링 활동으로 인정되지 않음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FF4747"/>
              </a:solidFill>
              <a:latin typeface="KoPub돋움체 Light" panose="00000300000000000000" pitchFamily="2" charset="-127"/>
              <a:ea typeface="KoPub돋움체 Light" panose="00000300000000000000" pitchFamily="2" charset="-127"/>
              <a:cs typeface="함초롬돋움" panose="020B0504000101010101" pitchFamily="50" charset="-127"/>
            </a:endParaRPr>
          </a:p>
          <a:p>
            <a:pPr marL="180975" indent="-180975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멘토의 학적이 변동될 경우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,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변동 당일의 </a:t>
            </a:r>
            <a:r>
              <a:rPr lang="ko-KR" altLang="en-US" sz="1600" b="1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활동까지만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 인정됨</a:t>
            </a:r>
            <a:endParaRPr lang="en-US" altLang="ko-KR" sz="14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Light" panose="00000300000000000000" pitchFamily="2" charset="-127"/>
              <a:ea typeface="KoPub돋움체 Light" panose="00000300000000000000" pitchFamily="2" charset="-127"/>
              <a:cs typeface="함초롬돋움" panose="020B0504000101010101" pitchFamily="50" charset="-127"/>
            </a:endParaRPr>
          </a:p>
          <a:p>
            <a:pPr marL="180975" indent="-180975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  <a:tabLst>
                <a:tab pos="180975" algn="l"/>
              </a:tabLst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대학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(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원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)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에서 지정한 학기당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최대활동시간을 초과하는 활동내용은 인정되지 않음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FF4747"/>
              </a:solidFill>
              <a:latin typeface="KoPub돋움체 Light" panose="00000300000000000000" pitchFamily="2" charset="-127"/>
              <a:ea typeface="KoPub돋움체 Light" panose="00000300000000000000" pitchFamily="2" charset="-127"/>
              <a:cs typeface="함초롬돋움" panose="020B0504000101010101" pitchFamily="50" charset="-127"/>
            </a:endParaRPr>
          </a:p>
          <a:p>
            <a:pPr marL="180975" indent="-180975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  <a:tabLst>
                <a:tab pos="180975" algn="l"/>
              </a:tabLst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멘토링 활동시간은 봉사활동시간으로 인정 가능하며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,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봉사활동시간 인정관련 세부기준은 해당 대학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(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원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)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의 학칙 등 자체 학사운영에 따름</a:t>
            </a:r>
            <a:r>
              <a:rPr lang="en-US" altLang="ko-KR" sz="12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(</a:t>
            </a:r>
            <a:r>
              <a:rPr lang="ko-KR" altLang="en-US" sz="12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이는</a:t>
            </a:r>
            <a:r>
              <a:rPr lang="en-US" altLang="ko-KR" sz="12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 </a:t>
            </a:r>
            <a:r>
              <a:rPr lang="ko-KR" altLang="en-US" sz="12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대학 내부상 인정되는 봉사시간으로</a:t>
            </a:r>
            <a:r>
              <a:rPr lang="en-US" altLang="ko-KR" sz="12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0000"/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, 1365</a:t>
            </a:r>
            <a:r>
              <a:rPr lang="ko-KR" altLang="en-US" sz="12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0000"/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등 외부 봉사시간으로 별도 인정 되지 않음</a:t>
            </a:r>
            <a:r>
              <a:rPr lang="en-US" altLang="ko-KR" sz="12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)</a:t>
            </a:r>
            <a:r>
              <a:rPr lang="ko-KR" altLang="en-US" sz="12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 </a:t>
            </a:r>
            <a:endParaRPr lang="en-US" altLang="ko-KR" sz="12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FF4747"/>
              </a:solidFill>
              <a:latin typeface="KoPub돋움체 Light" panose="00000300000000000000" pitchFamily="2" charset="-127"/>
              <a:ea typeface="KoPub돋움체 Light" panose="00000300000000000000" pitchFamily="2" charset="-127"/>
              <a:cs typeface="함초롬돋움" panose="020B0504000101010101" pitchFamily="50" charset="-127"/>
            </a:endParaRPr>
          </a:p>
          <a:p>
            <a:pPr marL="180975" indent="-180975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  <a:tabLst>
                <a:tab pos="180975" algn="l"/>
              </a:tabLst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출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·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퇴근 시 이동시간은 멘토링 활동으로 인정되지 않음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latin typeface="KoPub돋움체 Light" panose="00000300000000000000" pitchFamily="2" charset="-127"/>
              <a:ea typeface="KoPub돋움체 Light" panose="00000300000000000000" pitchFamily="2" charset="-127"/>
              <a:cs typeface="함초롬돋움" panose="020B0504000101010101" pitchFamily="50" charset="-127"/>
            </a:endParaRPr>
          </a:p>
          <a:p>
            <a:pPr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  <a:tabLst>
                <a:tab pos="180975" algn="l"/>
              </a:tabLst>
            </a:pP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 ※  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활동도우미에 한하여 출장에 대한 증빙서류가 있을 경우 예외 인정</a:t>
            </a:r>
            <a:endParaRPr lang="en-US" altLang="ko-KR" sz="1400" spc="-150" dirty="0">
              <a:ln>
                <a:solidFill>
                  <a:schemeClr val="accent1">
                    <a:alpha val="0"/>
                  </a:schemeClr>
                </a:solidFill>
              </a:ln>
              <a:latin typeface="KoPub돋움체 Light" panose="00000300000000000000" pitchFamily="2" charset="-127"/>
              <a:ea typeface="KoPub돋움체 Light" panose="00000300000000000000" pitchFamily="2" charset="-127"/>
              <a:cs typeface="함초롬돋움" panose="020B0504000101010101" pitchFamily="50" charset="-127"/>
            </a:endParaRPr>
          </a:p>
          <a:p>
            <a:pPr marL="180975" indent="-180975">
              <a:lnSpc>
                <a:spcPct val="140000"/>
              </a:lnSpc>
              <a:buClr>
                <a:srgbClr val="FF4747"/>
              </a:buClr>
              <a:buFont typeface="Arial" panose="020B0604020202020204" pitchFamily="34" charset="0"/>
              <a:buChar char="•"/>
              <a:tabLst>
                <a:tab pos="180975" algn="l"/>
              </a:tabLst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타 대학생 근로장학금 사업 간 중복 참여 불가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FF4747"/>
              </a:solidFill>
              <a:latin typeface="KoPub돋움체 Light" panose="00000300000000000000" pitchFamily="2" charset="-127"/>
              <a:ea typeface="KoPub돋움체 Light" panose="00000300000000000000" pitchFamily="2" charset="-127"/>
              <a:cs typeface="함초롬돋움" panose="020B0504000101010101" pitchFamily="50" charset="-127"/>
            </a:endParaRPr>
          </a:p>
          <a:p>
            <a:pPr marL="361950" indent="-180975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  <a:buFontTx/>
              <a:buChar char="-"/>
              <a:tabLst>
                <a:tab pos="180975" algn="l"/>
              </a:tabLst>
            </a:pP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다문화</a:t>
            </a:r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·</a:t>
            </a:r>
            <a:r>
              <a:rPr lang="ko-KR" altLang="en-US" sz="1600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탈북학생</a:t>
            </a:r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(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이주 </a:t>
            </a:r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· 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북한배경</a:t>
            </a:r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)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 멘토링 장학금 사업 참여 학생은 국가근로장학금 및 대학생 청소년교육지원장학금 사업에</a:t>
            </a:r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 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중복참여 불가</a:t>
            </a:r>
            <a:endParaRPr lang="en-US" altLang="ko-KR" sz="1600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Light" panose="00000300000000000000" pitchFamily="2" charset="-127"/>
              <a:ea typeface="KoPub돋움체 Light" panose="00000300000000000000" pitchFamily="2" charset="-127"/>
              <a:cs typeface="함초롬돋움" panose="020B0504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99731815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" name="그룹 57"/>
          <p:cNvGrpSpPr/>
          <p:nvPr/>
        </p:nvGrpSpPr>
        <p:grpSpPr>
          <a:xfrm>
            <a:off x="5529064" y="2587130"/>
            <a:ext cx="4376936" cy="1304855"/>
            <a:chOff x="5673080" y="2276872"/>
            <a:chExt cx="4376936" cy="1304855"/>
          </a:xfrm>
        </p:grpSpPr>
        <p:sp>
          <p:nvSpPr>
            <p:cNvPr id="7" name="TextBox 6"/>
            <p:cNvSpPr txBox="1"/>
            <p:nvPr/>
          </p:nvSpPr>
          <p:spPr>
            <a:xfrm>
              <a:off x="5936647" y="2276872"/>
              <a:ext cx="652743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3600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05</a:t>
              </a:r>
              <a:endParaRPr lang="ko-KR" altLang="en-US" sz="3600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  <p:cxnSp>
          <p:nvCxnSpPr>
            <p:cNvPr id="6" name="직선 연결선 5"/>
            <p:cNvCxnSpPr/>
            <p:nvPr/>
          </p:nvCxnSpPr>
          <p:spPr>
            <a:xfrm>
              <a:off x="5673080" y="2960077"/>
              <a:ext cx="4376936" cy="0"/>
            </a:xfrm>
            <a:prstGeom prst="line">
              <a:avLst/>
            </a:prstGeom>
            <a:ln w="12700">
              <a:solidFill>
                <a:schemeClr val="bg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" name="TextBox 3"/>
            <p:cNvSpPr txBox="1"/>
            <p:nvPr/>
          </p:nvSpPr>
          <p:spPr>
            <a:xfrm>
              <a:off x="5936647" y="2996952"/>
              <a:ext cx="1996059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32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멘토링 </a:t>
              </a:r>
              <a:r>
                <a:rPr lang="en-US" altLang="ko-KR" sz="3200" b="1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Tip</a:t>
              </a:r>
            </a:p>
          </p:txBody>
        </p:sp>
      </p:grpSp>
      <p:pic>
        <p:nvPicPr>
          <p:cNvPr id="9" name="Picture 2" descr="C:\Users\p_wowns\Desktop\Desktop\colorcop (1)\B_01_001\기본형 시그니처.gif">
            <a:extLst>
              <a:ext uri="{FF2B5EF4-FFF2-40B4-BE49-F238E27FC236}">
                <a16:creationId xmlns:a16="http://schemas.microsoft.com/office/drawing/2014/main" id="{1CAE5D64-B237-41C7-AAD4-05B03D5AC5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479" y="186760"/>
            <a:ext cx="1632933" cy="515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749053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158505" y="142875"/>
            <a:ext cx="9588990" cy="65722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289072" y="246931"/>
            <a:ext cx="12875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멘토링 </a:t>
            </a:r>
            <a:r>
              <a:rPr lang="en-US" altLang="ko-KR" sz="20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Tip</a:t>
            </a:r>
          </a:p>
        </p:txBody>
      </p:sp>
      <p:cxnSp>
        <p:nvCxnSpPr>
          <p:cNvPr id="6" name="직선 연결선 5"/>
          <p:cNvCxnSpPr/>
          <p:nvPr/>
        </p:nvCxnSpPr>
        <p:spPr>
          <a:xfrm>
            <a:off x="344488" y="662477"/>
            <a:ext cx="1232116" cy="0"/>
          </a:xfrm>
          <a:prstGeom prst="line">
            <a:avLst/>
          </a:prstGeom>
          <a:ln w="12700">
            <a:solidFill>
              <a:srgbClr val="00174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그룹 13"/>
          <p:cNvGrpSpPr/>
          <p:nvPr/>
        </p:nvGrpSpPr>
        <p:grpSpPr>
          <a:xfrm>
            <a:off x="570037" y="836712"/>
            <a:ext cx="2038952" cy="369332"/>
            <a:chOff x="1286687" y="1772816"/>
            <a:chExt cx="2038952" cy="369332"/>
          </a:xfrm>
        </p:grpSpPr>
        <p:sp>
          <p:nvSpPr>
            <p:cNvPr id="10" name="TextBox 9"/>
            <p:cNvSpPr txBox="1"/>
            <p:nvPr/>
          </p:nvSpPr>
          <p:spPr>
            <a:xfrm>
              <a:off x="1393700" y="1772816"/>
              <a:ext cx="193193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사전준비</a:t>
              </a:r>
              <a:r>
                <a:rPr lang="en-US" altLang="ko-KR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(</a:t>
              </a:r>
              <a:r>
                <a:rPr lang="ko-KR" altLang="en-US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계획수립</a:t>
              </a:r>
              <a:r>
                <a:rPr lang="en-US" altLang="ko-KR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)</a:t>
              </a:r>
              <a:endParaRPr lang="ko-KR" altLang="en-US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  <p:sp>
          <p:nvSpPr>
            <p:cNvPr id="13" name="이등변 삼각형 12"/>
            <p:cNvSpPr/>
            <p:nvPr/>
          </p:nvSpPr>
          <p:spPr>
            <a:xfrm rot="5400000">
              <a:off x="1277608" y="1900739"/>
              <a:ext cx="131646" cy="113488"/>
            </a:xfrm>
            <a:prstGeom prst="triangle">
              <a:avLst/>
            </a:prstGeom>
            <a:solidFill>
              <a:srgbClr val="0594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9" name="직사각형 18"/>
          <p:cNvSpPr/>
          <p:nvPr/>
        </p:nvSpPr>
        <p:spPr>
          <a:xfrm>
            <a:off x="1227634" y="1907306"/>
            <a:ext cx="7616180" cy="2847706"/>
          </a:xfrm>
          <a:prstGeom prst="rect">
            <a:avLst/>
          </a:prstGeom>
          <a:solidFill>
            <a:srgbClr val="E0E0E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ct val="120000"/>
              </a:lnSpc>
              <a:buClr>
                <a:schemeClr val="tx2">
                  <a:lumMod val="75000"/>
                </a:schemeClr>
              </a:buClr>
            </a:pPr>
            <a:endParaRPr lang="en-US" altLang="ko-KR" sz="1000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marL="285750" indent="-200025">
              <a:lnSpc>
                <a:spcPct val="120000"/>
              </a:lnSpc>
              <a:buClr>
                <a:schemeClr val="tx2">
                  <a:lumMod val="75000"/>
                </a:schemeClr>
              </a:buClr>
              <a:buFontTx/>
              <a:buChar char="-"/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나의 역량을 진단하고 나의 꿈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목표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)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을 향한 계획을 수립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>
              <a:lnSpc>
                <a:spcPct val="120000"/>
              </a:lnSpc>
              <a:buClr>
                <a:schemeClr val="tx2">
                  <a:lumMod val="75000"/>
                </a:schemeClr>
              </a:buClr>
            </a:pPr>
            <a:endParaRPr lang="en-US" altLang="ko-KR" sz="14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indent="180975">
              <a:lnSpc>
                <a:spcPct val="140000"/>
              </a:lnSpc>
              <a:buClr>
                <a:schemeClr val="tx2">
                  <a:lumMod val="75000"/>
                </a:schemeClr>
              </a:buClr>
            </a:pPr>
            <a:r>
              <a:rPr lang="ko-KR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·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 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나는 현재 어떤 상태이고 싶은가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역량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장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/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단점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)?</a:t>
            </a:r>
          </a:p>
          <a:p>
            <a:pPr lvl="0" indent="180975">
              <a:lnSpc>
                <a:spcPct val="140000"/>
              </a:lnSpc>
              <a:buClr>
                <a:schemeClr val="tx2">
                  <a:lumMod val="75000"/>
                </a:schemeClr>
              </a:buClr>
              <a:defRPr/>
            </a:pPr>
            <a:r>
              <a:rPr lang="ko-KR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·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 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나는 무엇이 되고 싶은가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?</a:t>
            </a:r>
          </a:p>
          <a:p>
            <a:pPr lvl="0" indent="180975">
              <a:lnSpc>
                <a:spcPct val="140000"/>
              </a:lnSpc>
              <a:buClr>
                <a:schemeClr val="tx2">
                  <a:lumMod val="75000"/>
                </a:schemeClr>
              </a:buClr>
              <a:defRPr/>
            </a:pP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·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 이를 위해 무엇을 해야 하는가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?</a:t>
            </a:r>
          </a:p>
          <a:p>
            <a:pPr lvl="0" indent="180975">
              <a:lnSpc>
                <a:spcPct val="140000"/>
              </a:lnSpc>
              <a:buClr>
                <a:schemeClr val="tx2">
                  <a:lumMod val="75000"/>
                </a:schemeClr>
              </a:buClr>
              <a:defRPr/>
            </a:pP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·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 멘토링은 꿈을 이루는 과정에서 어떤 의미가 있는가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?</a:t>
            </a:r>
          </a:p>
          <a:p>
            <a:pPr lvl="0" indent="180975">
              <a:lnSpc>
                <a:spcPct val="140000"/>
              </a:lnSpc>
              <a:buClr>
                <a:schemeClr val="tx2">
                  <a:lumMod val="75000"/>
                </a:schemeClr>
              </a:buClr>
              <a:defRPr/>
            </a:pP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·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 나는 이번 멘토링 활동을 통해 무엇을 얻을 것인가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?</a:t>
            </a:r>
          </a:p>
          <a:p>
            <a:pPr lvl="0" indent="180975">
              <a:lnSpc>
                <a:spcPct val="140000"/>
              </a:lnSpc>
              <a:buClr>
                <a:schemeClr val="tx2">
                  <a:lumMod val="75000"/>
                </a:schemeClr>
              </a:buClr>
              <a:defRPr/>
            </a:pP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·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 이를 얻기 위해서는 어떻게 해야 하는가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?</a:t>
            </a:r>
          </a:p>
        </p:txBody>
      </p:sp>
      <p:grpSp>
        <p:nvGrpSpPr>
          <p:cNvPr id="2" name="그룹 1"/>
          <p:cNvGrpSpPr/>
          <p:nvPr/>
        </p:nvGrpSpPr>
        <p:grpSpPr>
          <a:xfrm>
            <a:off x="973510" y="1412776"/>
            <a:ext cx="2418400" cy="690213"/>
            <a:chOff x="1094441" y="1557687"/>
            <a:chExt cx="2418400" cy="690213"/>
          </a:xfrm>
        </p:grpSpPr>
        <p:grpSp>
          <p:nvGrpSpPr>
            <p:cNvPr id="12" name="그룹 11"/>
            <p:cNvGrpSpPr/>
            <p:nvPr/>
          </p:nvGrpSpPr>
          <p:grpSpPr>
            <a:xfrm>
              <a:off x="1094441" y="1557687"/>
              <a:ext cx="2418400" cy="690213"/>
              <a:chOff x="1136576" y="3406130"/>
              <a:chExt cx="2059657" cy="874197"/>
            </a:xfrm>
          </p:grpSpPr>
          <p:sp>
            <p:nvSpPr>
              <p:cNvPr id="16" name="한쪽 모서리가 잘린 사각형 15"/>
              <p:cNvSpPr/>
              <p:nvPr/>
            </p:nvSpPr>
            <p:spPr>
              <a:xfrm flipV="1">
                <a:off x="1136576" y="3406130"/>
                <a:ext cx="2013492" cy="792088"/>
              </a:xfrm>
              <a:prstGeom prst="snip1Rect">
                <a:avLst/>
              </a:prstGeom>
              <a:solidFill>
                <a:schemeClr val="tx1">
                  <a:lumMod val="50000"/>
                  <a:lumOff val="50000"/>
                  <a:alpha val="7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7" name="한쪽 모서리가 잘린 사각형 16"/>
              <p:cNvSpPr/>
              <p:nvPr/>
            </p:nvSpPr>
            <p:spPr>
              <a:xfrm flipV="1">
                <a:off x="1182741" y="3453383"/>
                <a:ext cx="2013492" cy="792088"/>
              </a:xfrm>
              <a:prstGeom prst="snip1Rect">
                <a:avLst/>
              </a:prstGeom>
              <a:solidFill>
                <a:schemeClr val="accent3">
                  <a:lumMod val="75000"/>
                  <a:alpha val="7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8" name="한쪽 모서리가 잘린 사각형 17"/>
              <p:cNvSpPr/>
              <p:nvPr/>
            </p:nvSpPr>
            <p:spPr>
              <a:xfrm flipV="1">
                <a:off x="1159311" y="3488239"/>
                <a:ext cx="2013492" cy="792088"/>
              </a:xfrm>
              <a:prstGeom prst="snip1Rect">
                <a:avLst/>
              </a:prstGeom>
              <a:noFill/>
              <a:ln w="12700">
                <a:solidFill>
                  <a:schemeClr val="bg1">
                    <a:alpha val="7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15" name="TextBox 14"/>
            <p:cNvSpPr txBox="1"/>
            <p:nvPr/>
          </p:nvSpPr>
          <p:spPr>
            <a:xfrm>
              <a:off x="1365725" y="1718127"/>
              <a:ext cx="187583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ko-KR" altLang="en-US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멘토 성장계획수립</a:t>
              </a:r>
              <a:endParaRPr lang="en-US" altLang="ko-KR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5644056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158505" y="142875"/>
            <a:ext cx="9588990" cy="65722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4" name="그룹 13"/>
          <p:cNvGrpSpPr/>
          <p:nvPr/>
        </p:nvGrpSpPr>
        <p:grpSpPr>
          <a:xfrm>
            <a:off x="570037" y="836712"/>
            <a:ext cx="2038952" cy="369332"/>
            <a:chOff x="1286687" y="1772816"/>
            <a:chExt cx="2038952" cy="369332"/>
          </a:xfrm>
        </p:grpSpPr>
        <p:sp>
          <p:nvSpPr>
            <p:cNvPr id="10" name="TextBox 9"/>
            <p:cNvSpPr txBox="1"/>
            <p:nvPr/>
          </p:nvSpPr>
          <p:spPr>
            <a:xfrm>
              <a:off x="1393700" y="1772816"/>
              <a:ext cx="193193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사전준비</a:t>
              </a:r>
              <a:r>
                <a:rPr lang="en-US" altLang="ko-KR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(</a:t>
              </a:r>
              <a:r>
                <a:rPr lang="ko-KR" altLang="en-US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계획수립</a:t>
              </a:r>
              <a:r>
                <a:rPr lang="en-US" altLang="ko-KR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)</a:t>
              </a:r>
              <a:endParaRPr lang="ko-KR" altLang="en-US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  <p:sp>
          <p:nvSpPr>
            <p:cNvPr id="13" name="이등변 삼각형 12"/>
            <p:cNvSpPr/>
            <p:nvPr/>
          </p:nvSpPr>
          <p:spPr>
            <a:xfrm rot="5400000">
              <a:off x="1277608" y="1900739"/>
              <a:ext cx="131646" cy="113488"/>
            </a:xfrm>
            <a:prstGeom prst="triangle">
              <a:avLst/>
            </a:prstGeom>
            <a:solidFill>
              <a:srgbClr val="0594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9" name="직사각형 18"/>
          <p:cNvSpPr/>
          <p:nvPr/>
        </p:nvSpPr>
        <p:spPr>
          <a:xfrm>
            <a:off x="1227634" y="1907306"/>
            <a:ext cx="7616180" cy="2313781"/>
          </a:xfrm>
          <a:prstGeom prst="rect">
            <a:avLst/>
          </a:prstGeom>
          <a:solidFill>
            <a:srgbClr val="E0E0E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ct val="120000"/>
              </a:lnSpc>
              <a:buClr>
                <a:schemeClr val="tx2">
                  <a:lumMod val="75000"/>
                </a:schemeClr>
              </a:buClr>
            </a:pPr>
            <a:endParaRPr lang="en-US" altLang="ko-KR" sz="1000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marL="285750" indent="-200025">
              <a:lnSpc>
                <a:spcPct val="120000"/>
              </a:lnSpc>
              <a:buClr>
                <a:schemeClr val="tx2">
                  <a:lumMod val="75000"/>
                </a:schemeClr>
              </a:buClr>
              <a:buFontTx/>
              <a:buChar char="-"/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멘티와 함께 유익한 맞춤형 멘토링이 되도록 계획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>
              <a:lnSpc>
                <a:spcPct val="120000"/>
              </a:lnSpc>
              <a:buClr>
                <a:schemeClr val="tx2">
                  <a:lumMod val="75000"/>
                </a:schemeClr>
              </a:buClr>
            </a:pPr>
            <a:endParaRPr lang="en-US" altLang="ko-KR" sz="14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marL="271463" lvl="0" indent="-90488" latinLnBrk="0">
              <a:lnSpc>
                <a:spcPct val="140000"/>
              </a:lnSpc>
              <a:defRPr/>
            </a:pP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·  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여건이 허락되는 한 멘티 및 활동기관 담당자와 대화를 많이 하여 멘티가 필요한 것이 무엇인지 파악한다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.</a:t>
            </a:r>
          </a:p>
          <a:p>
            <a:pPr marL="271463" lvl="0" indent="-90488" latinLnBrk="0">
              <a:lnSpc>
                <a:spcPct val="140000"/>
              </a:lnSpc>
              <a:defRPr/>
            </a:pP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·  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멘토링 활동이 끝난 후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달성하고자 하는 목표를 함께 설정해 본다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.</a:t>
            </a:r>
          </a:p>
          <a:p>
            <a:pPr marL="271463" lvl="0" indent="-90488" latinLnBrk="0">
              <a:lnSpc>
                <a:spcPct val="140000"/>
              </a:lnSpc>
              <a:defRPr/>
            </a:pP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·  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목표를 달성하기 위하여 수행할 멘토링 활동에 대해 내용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활동 수단 등을 구체적으로 계획한다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.</a:t>
            </a:r>
          </a:p>
          <a:p>
            <a:pPr marL="271463" lvl="0" indent="-90488" latinLnBrk="0">
              <a:lnSpc>
                <a:spcPct val="140000"/>
              </a:lnSpc>
              <a:defRPr/>
            </a:pP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·  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멘티와 활동을 위한 규칙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상호간 약속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)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을 수립한다</a:t>
            </a:r>
            <a:r>
              <a:rPr lang="en-US" altLang="ko-KR" sz="1400" kern="0" dirty="0">
                <a:solidFill>
                  <a:schemeClr val="tx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Arial Unicode MS" pitchFamily="50" charset="-127"/>
              </a:rPr>
              <a:t>.</a:t>
            </a:r>
            <a:endParaRPr lang="en-US" altLang="ko-KR" sz="1400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grpSp>
        <p:nvGrpSpPr>
          <p:cNvPr id="2" name="그룹 1"/>
          <p:cNvGrpSpPr/>
          <p:nvPr/>
        </p:nvGrpSpPr>
        <p:grpSpPr>
          <a:xfrm>
            <a:off x="973510" y="1412776"/>
            <a:ext cx="2418400" cy="690213"/>
            <a:chOff x="1094441" y="1557687"/>
            <a:chExt cx="2418400" cy="690213"/>
          </a:xfrm>
        </p:grpSpPr>
        <p:grpSp>
          <p:nvGrpSpPr>
            <p:cNvPr id="12" name="그룹 11"/>
            <p:cNvGrpSpPr/>
            <p:nvPr/>
          </p:nvGrpSpPr>
          <p:grpSpPr>
            <a:xfrm>
              <a:off x="1094441" y="1557687"/>
              <a:ext cx="2418400" cy="690213"/>
              <a:chOff x="1136576" y="3406130"/>
              <a:chExt cx="2059657" cy="874197"/>
            </a:xfrm>
          </p:grpSpPr>
          <p:sp>
            <p:nvSpPr>
              <p:cNvPr id="16" name="한쪽 모서리가 잘린 사각형 15"/>
              <p:cNvSpPr/>
              <p:nvPr/>
            </p:nvSpPr>
            <p:spPr>
              <a:xfrm flipV="1">
                <a:off x="1136576" y="3406130"/>
                <a:ext cx="2013492" cy="792088"/>
              </a:xfrm>
              <a:prstGeom prst="snip1Rect">
                <a:avLst/>
              </a:prstGeom>
              <a:solidFill>
                <a:schemeClr val="tx1">
                  <a:lumMod val="50000"/>
                  <a:lumOff val="50000"/>
                  <a:alpha val="7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7" name="한쪽 모서리가 잘린 사각형 16"/>
              <p:cNvSpPr/>
              <p:nvPr/>
            </p:nvSpPr>
            <p:spPr>
              <a:xfrm flipV="1">
                <a:off x="1182741" y="3453383"/>
                <a:ext cx="2013492" cy="792088"/>
              </a:xfrm>
              <a:prstGeom prst="snip1Rect">
                <a:avLst/>
              </a:prstGeom>
              <a:solidFill>
                <a:schemeClr val="accent3">
                  <a:lumMod val="75000"/>
                  <a:alpha val="7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8" name="한쪽 모서리가 잘린 사각형 17"/>
              <p:cNvSpPr/>
              <p:nvPr/>
            </p:nvSpPr>
            <p:spPr>
              <a:xfrm flipV="1">
                <a:off x="1159311" y="3488239"/>
                <a:ext cx="2013492" cy="792088"/>
              </a:xfrm>
              <a:prstGeom prst="snip1Rect">
                <a:avLst/>
              </a:prstGeom>
              <a:noFill/>
              <a:ln w="12700">
                <a:solidFill>
                  <a:schemeClr val="bg1">
                    <a:alpha val="7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15" name="TextBox 14"/>
            <p:cNvSpPr txBox="1"/>
            <p:nvPr/>
          </p:nvSpPr>
          <p:spPr>
            <a:xfrm>
              <a:off x="1365725" y="1718127"/>
              <a:ext cx="187583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ko-KR" altLang="en-US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멘티 성장계획수립</a:t>
              </a:r>
              <a:endParaRPr lang="en-US" altLang="ko-KR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</p:grpSp>
      <p:sp>
        <p:nvSpPr>
          <p:cNvPr id="20" name="TextBox 19"/>
          <p:cNvSpPr txBox="1"/>
          <p:nvPr/>
        </p:nvSpPr>
        <p:spPr>
          <a:xfrm>
            <a:off x="289072" y="246931"/>
            <a:ext cx="12875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멘토링 </a:t>
            </a:r>
            <a:r>
              <a:rPr lang="en-US" altLang="ko-KR" sz="20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Tip</a:t>
            </a:r>
          </a:p>
        </p:txBody>
      </p:sp>
      <p:cxnSp>
        <p:nvCxnSpPr>
          <p:cNvPr id="22" name="직선 연결선 21"/>
          <p:cNvCxnSpPr/>
          <p:nvPr/>
        </p:nvCxnSpPr>
        <p:spPr>
          <a:xfrm>
            <a:off x="344488" y="662477"/>
            <a:ext cx="1232116" cy="0"/>
          </a:xfrm>
          <a:prstGeom prst="line">
            <a:avLst/>
          </a:prstGeom>
          <a:ln w="12700">
            <a:solidFill>
              <a:srgbClr val="00174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330955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그룹 7"/>
          <p:cNvGrpSpPr/>
          <p:nvPr/>
        </p:nvGrpSpPr>
        <p:grpSpPr>
          <a:xfrm>
            <a:off x="454596" y="457622"/>
            <a:ext cx="1934690" cy="552458"/>
            <a:chOff x="454596" y="457622"/>
            <a:chExt cx="1934690" cy="552458"/>
          </a:xfrm>
        </p:grpSpPr>
        <p:sp>
          <p:nvSpPr>
            <p:cNvPr id="4" name="TextBox 3"/>
            <p:cNvSpPr txBox="1"/>
            <p:nvPr/>
          </p:nvSpPr>
          <p:spPr>
            <a:xfrm>
              <a:off x="454596" y="457622"/>
              <a:ext cx="149912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2800" b="1" spc="-15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accent3">
                      <a:lumMod val="50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학습내용</a:t>
              </a:r>
              <a:endParaRPr lang="en-US" altLang="ko-KR" sz="2800" b="1" spc="-15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3">
                    <a:lumMod val="50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  <p:cxnSp>
          <p:nvCxnSpPr>
            <p:cNvPr id="6" name="직선 연결선 5"/>
            <p:cNvCxnSpPr/>
            <p:nvPr/>
          </p:nvCxnSpPr>
          <p:spPr>
            <a:xfrm>
              <a:off x="549935" y="1010080"/>
              <a:ext cx="1308450" cy="0"/>
            </a:xfrm>
            <a:prstGeom prst="line">
              <a:avLst/>
            </a:prstGeom>
            <a:ln w="12700">
              <a:solidFill>
                <a:schemeClr val="bg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" name="이등변 삼각형 2"/>
            <p:cNvSpPr/>
            <p:nvPr/>
          </p:nvSpPr>
          <p:spPr>
            <a:xfrm rot="16200000">
              <a:off x="2121119" y="595081"/>
              <a:ext cx="288032" cy="248303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5" name="직사각형 4"/>
          <p:cNvSpPr/>
          <p:nvPr/>
        </p:nvSpPr>
        <p:spPr>
          <a:xfrm>
            <a:off x="2389609" y="142875"/>
            <a:ext cx="7357885" cy="65722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4" name="그룹 13"/>
          <p:cNvGrpSpPr/>
          <p:nvPr/>
        </p:nvGrpSpPr>
        <p:grpSpPr>
          <a:xfrm>
            <a:off x="2836193" y="846237"/>
            <a:ext cx="1567540" cy="400110"/>
            <a:chOff x="2836193" y="846237"/>
            <a:chExt cx="1567540" cy="400110"/>
          </a:xfrm>
        </p:grpSpPr>
        <p:sp>
          <p:nvSpPr>
            <p:cNvPr id="9" name="TextBox 8"/>
            <p:cNvSpPr txBox="1"/>
            <p:nvPr/>
          </p:nvSpPr>
          <p:spPr>
            <a:xfrm>
              <a:off x="2836193" y="846237"/>
              <a:ext cx="428322" cy="400110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</p:spPr>
          <p:txBody>
            <a:bodyPr wrap="none" rtlCol="0">
              <a:spAutoFit/>
            </a:bodyPr>
            <a:lstStyle/>
            <a:p>
              <a:r>
                <a:rPr lang="en-US" altLang="ko-KR" sz="20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01</a:t>
              </a:r>
              <a:endParaRPr lang="ko-KR" altLang="en-US" sz="20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3302149" y="846237"/>
              <a:ext cx="110158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20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accent3">
                      <a:lumMod val="50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사업개요</a:t>
              </a:r>
            </a:p>
          </p:txBody>
        </p:sp>
      </p:grpSp>
      <p:grpSp>
        <p:nvGrpSpPr>
          <p:cNvPr id="15" name="그룹 14"/>
          <p:cNvGrpSpPr/>
          <p:nvPr/>
        </p:nvGrpSpPr>
        <p:grpSpPr>
          <a:xfrm>
            <a:off x="2836193" y="1582054"/>
            <a:ext cx="2370645" cy="400110"/>
            <a:chOff x="2836193" y="846237"/>
            <a:chExt cx="2370645" cy="400110"/>
          </a:xfrm>
        </p:grpSpPr>
        <p:sp>
          <p:nvSpPr>
            <p:cNvPr id="16" name="TextBox 15"/>
            <p:cNvSpPr txBox="1"/>
            <p:nvPr/>
          </p:nvSpPr>
          <p:spPr>
            <a:xfrm>
              <a:off x="2836193" y="846237"/>
              <a:ext cx="428322" cy="400110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</p:spPr>
          <p:txBody>
            <a:bodyPr wrap="none" rtlCol="0">
              <a:spAutoFit/>
            </a:bodyPr>
            <a:lstStyle/>
            <a:p>
              <a:r>
                <a:rPr lang="en-US" altLang="ko-KR" sz="20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02</a:t>
              </a:r>
              <a:endParaRPr lang="ko-KR" altLang="en-US" sz="20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3302149" y="846237"/>
              <a:ext cx="190468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20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accent3">
                      <a:lumMod val="50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활동신청 및 선발</a:t>
              </a:r>
            </a:p>
          </p:txBody>
        </p:sp>
      </p:grpSp>
      <p:grpSp>
        <p:nvGrpSpPr>
          <p:cNvPr id="19" name="그룹 18"/>
          <p:cNvGrpSpPr/>
          <p:nvPr/>
        </p:nvGrpSpPr>
        <p:grpSpPr>
          <a:xfrm>
            <a:off x="2836193" y="2317871"/>
            <a:ext cx="2829103" cy="400110"/>
            <a:chOff x="2836193" y="846237"/>
            <a:chExt cx="2829103" cy="400110"/>
          </a:xfrm>
        </p:grpSpPr>
        <p:sp>
          <p:nvSpPr>
            <p:cNvPr id="20" name="TextBox 19"/>
            <p:cNvSpPr txBox="1"/>
            <p:nvPr/>
          </p:nvSpPr>
          <p:spPr>
            <a:xfrm>
              <a:off x="2836193" y="846237"/>
              <a:ext cx="428322" cy="400110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</p:spPr>
          <p:txBody>
            <a:bodyPr wrap="none" rtlCol="0">
              <a:spAutoFit/>
            </a:bodyPr>
            <a:lstStyle/>
            <a:p>
              <a:r>
                <a:rPr lang="en-US" altLang="ko-KR" sz="20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03</a:t>
              </a:r>
              <a:endParaRPr lang="ko-KR" altLang="en-US" sz="20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3302149" y="846237"/>
              <a:ext cx="236314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20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accent3">
                      <a:lumMod val="50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지원내용 및 의무사항</a:t>
              </a:r>
            </a:p>
          </p:txBody>
        </p:sp>
      </p:grpSp>
      <p:grpSp>
        <p:nvGrpSpPr>
          <p:cNvPr id="22" name="그룹 21"/>
          <p:cNvGrpSpPr/>
          <p:nvPr/>
        </p:nvGrpSpPr>
        <p:grpSpPr>
          <a:xfrm>
            <a:off x="2836193" y="3053688"/>
            <a:ext cx="2657582" cy="400110"/>
            <a:chOff x="2836193" y="846237"/>
            <a:chExt cx="2657582" cy="400110"/>
          </a:xfrm>
        </p:grpSpPr>
        <p:sp>
          <p:nvSpPr>
            <p:cNvPr id="23" name="TextBox 22"/>
            <p:cNvSpPr txBox="1"/>
            <p:nvPr/>
          </p:nvSpPr>
          <p:spPr>
            <a:xfrm>
              <a:off x="2836193" y="846237"/>
              <a:ext cx="428322" cy="400110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</p:spPr>
          <p:txBody>
            <a:bodyPr wrap="none" rtlCol="0">
              <a:spAutoFit/>
            </a:bodyPr>
            <a:lstStyle/>
            <a:p>
              <a:r>
                <a:rPr lang="en-US" altLang="ko-KR" sz="2000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04</a:t>
              </a:r>
              <a:endParaRPr lang="ko-KR" altLang="en-US" sz="2000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3302149" y="846237"/>
              <a:ext cx="219162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20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accent3">
                      <a:lumMod val="50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활동 및 출근부 작성</a:t>
              </a:r>
            </a:p>
          </p:txBody>
        </p:sp>
      </p:grpSp>
      <p:grpSp>
        <p:nvGrpSpPr>
          <p:cNvPr id="25" name="그룹 24"/>
          <p:cNvGrpSpPr/>
          <p:nvPr/>
        </p:nvGrpSpPr>
        <p:grpSpPr>
          <a:xfrm>
            <a:off x="2836193" y="3789505"/>
            <a:ext cx="1753488" cy="400110"/>
            <a:chOff x="2836193" y="846237"/>
            <a:chExt cx="1753488" cy="400110"/>
          </a:xfrm>
        </p:grpSpPr>
        <p:sp>
          <p:nvSpPr>
            <p:cNvPr id="26" name="TextBox 25"/>
            <p:cNvSpPr txBox="1"/>
            <p:nvPr/>
          </p:nvSpPr>
          <p:spPr>
            <a:xfrm>
              <a:off x="2836193" y="846237"/>
              <a:ext cx="428322" cy="400110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</p:spPr>
          <p:txBody>
            <a:bodyPr wrap="none" rtlCol="0">
              <a:spAutoFit/>
            </a:bodyPr>
            <a:lstStyle/>
            <a:p>
              <a:r>
                <a:rPr lang="en-US" altLang="ko-KR" sz="2000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05</a:t>
              </a:r>
              <a:endParaRPr lang="ko-KR" altLang="en-US" sz="2000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3302149" y="846237"/>
              <a:ext cx="1287532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20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accent3">
                      <a:lumMod val="50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멘토링 </a:t>
              </a:r>
              <a:r>
                <a:rPr lang="en-US" altLang="ko-KR" sz="2000" b="1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accent3">
                      <a:lumMod val="50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Tip</a:t>
              </a:r>
              <a:endParaRPr lang="ko-KR" altLang="en-US" sz="2000" b="1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>
                    <a:lumMod val="50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</p:grpSp>
      <p:grpSp>
        <p:nvGrpSpPr>
          <p:cNvPr id="28" name="그룹 27"/>
          <p:cNvGrpSpPr/>
          <p:nvPr/>
        </p:nvGrpSpPr>
        <p:grpSpPr>
          <a:xfrm>
            <a:off x="2836193" y="4525322"/>
            <a:ext cx="1567540" cy="400110"/>
            <a:chOff x="2836193" y="846237"/>
            <a:chExt cx="1567540" cy="400110"/>
          </a:xfrm>
        </p:grpSpPr>
        <p:sp>
          <p:nvSpPr>
            <p:cNvPr id="29" name="TextBox 28"/>
            <p:cNvSpPr txBox="1"/>
            <p:nvPr/>
          </p:nvSpPr>
          <p:spPr>
            <a:xfrm>
              <a:off x="2836193" y="846237"/>
              <a:ext cx="428322" cy="400110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</p:spPr>
          <p:txBody>
            <a:bodyPr wrap="none" rtlCol="0">
              <a:spAutoFit/>
            </a:bodyPr>
            <a:lstStyle/>
            <a:p>
              <a:r>
                <a:rPr lang="en-US" altLang="ko-KR" sz="2000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06</a:t>
              </a:r>
              <a:endParaRPr lang="ko-KR" altLang="en-US" sz="2000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3302149" y="846237"/>
              <a:ext cx="110158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20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accent3">
                      <a:lumMod val="50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주의사항</a:t>
              </a:r>
            </a:p>
          </p:txBody>
        </p:sp>
      </p:grpSp>
      <p:grpSp>
        <p:nvGrpSpPr>
          <p:cNvPr id="31" name="그룹 30"/>
          <p:cNvGrpSpPr/>
          <p:nvPr/>
        </p:nvGrpSpPr>
        <p:grpSpPr>
          <a:xfrm>
            <a:off x="2836193" y="5261138"/>
            <a:ext cx="2704069" cy="400110"/>
            <a:chOff x="2836193" y="846237"/>
            <a:chExt cx="2704069" cy="400110"/>
          </a:xfrm>
        </p:grpSpPr>
        <p:sp>
          <p:nvSpPr>
            <p:cNvPr id="32" name="TextBox 31"/>
            <p:cNvSpPr txBox="1"/>
            <p:nvPr/>
          </p:nvSpPr>
          <p:spPr>
            <a:xfrm>
              <a:off x="2836193" y="846237"/>
              <a:ext cx="428322" cy="400110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</p:spPr>
          <p:txBody>
            <a:bodyPr wrap="none" rtlCol="0">
              <a:spAutoFit/>
            </a:bodyPr>
            <a:lstStyle/>
            <a:p>
              <a:r>
                <a:rPr lang="en-US" altLang="ko-KR" sz="20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07</a:t>
              </a:r>
              <a:endParaRPr lang="ko-KR" altLang="en-US" sz="20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3302149" y="846237"/>
              <a:ext cx="2238113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20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accent3">
                      <a:lumMod val="50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자주 묻는 질문</a:t>
              </a:r>
              <a:r>
                <a:rPr lang="en-US" altLang="ko-KR" sz="20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accent3">
                      <a:lumMod val="50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(FAQ)</a:t>
              </a:r>
              <a:endParaRPr lang="ko-KR" altLang="en-US" sz="20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>
                    <a:lumMod val="50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7189876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158505" y="142875"/>
            <a:ext cx="9588990" cy="65722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4" name="그룹 13"/>
          <p:cNvGrpSpPr/>
          <p:nvPr/>
        </p:nvGrpSpPr>
        <p:grpSpPr>
          <a:xfrm>
            <a:off x="570037" y="836712"/>
            <a:ext cx="1367294" cy="369332"/>
            <a:chOff x="1286687" y="1772816"/>
            <a:chExt cx="1367294" cy="369332"/>
          </a:xfrm>
        </p:grpSpPr>
        <p:sp>
          <p:nvSpPr>
            <p:cNvPr id="10" name="TextBox 9"/>
            <p:cNvSpPr txBox="1"/>
            <p:nvPr/>
          </p:nvSpPr>
          <p:spPr>
            <a:xfrm>
              <a:off x="1393700" y="1772816"/>
              <a:ext cx="126028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멘토링 활동</a:t>
              </a:r>
            </a:p>
          </p:txBody>
        </p:sp>
        <p:sp>
          <p:nvSpPr>
            <p:cNvPr id="13" name="이등변 삼각형 12"/>
            <p:cNvSpPr/>
            <p:nvPr/>
          </p:nvSpPr>
          <p:spPr>
            <a:xfrm rot="5400000">
              <a:off x="1277608" y="1900739"/>
              <a:ext cx="131646" cy="113488"/>
            </a:xfrm>
            <a:prstGeom prst="triangle">
              <a:avLst/>
            </a:prstGeom>
            <a:solidFill>
              <a:srgbClr val="0594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3" name="그룹 2"/>
          <p:cNvGrpSpPr/>
          <p:nvPr/>
        </p:nvGrpSpPr>
        <p:grpSpPr>
          <a:xfrm>
            <a:off x="973510" y="1412776"/>
            <a:ext cx="7870304" cy="1728192"/>
            <a:chOff x="973510" y="1412776"/>
            <a:chExt cx="7870304" cy="1728192"/>
          </a:xfrm>
        </p:grpSpPr>
        <p:sp>
          <p:nvSpPr>
            <p:cNvPr id="19" name="직사각형 18"/>
            <p:cNvSpPr/>
            <p:nvPr/>
          </p:nvSpPr>
          <p:spPr>
            <a:xfrm>
              <a:off x="1227634" y="1907307"/>
              <a:ext cx="7616180" cy="1233661"/>
            </a:xfrm>
            <a:prstGeom prst="rect">
              <a:avLst/>
            </a:prstGeom>
            <a:solidFill>
              <a:srgbClr val="E0E0E0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>
                <a:lnSpc>
                  <a:spcPct val="120000"/>
                </a:lnSpc>
                <a:buClr>
                  <a:schemeClr val="tx2">
                    <a:lumMod val="75000"/>
                  </a:schemeClr>
                </a:buClr>
              </a:pPr>
              <a:endParaRPr lang="en-US" altLang="ko-KR" sz="10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  <a:p>
              <a:pPr marL="285750" indent="-200025">
                <a:lnSpc>
                  <a:spcPct val="120000"/>
                </a:lnSpc>
                <a:buClr>
                  <a:schemeClr val="tx2">
                    <a:lumMod val="75000"/>
                  </a:schemeClr>
                </a:buClr>
                <a:buFontTx/>
                <a:buChar char="-"/>
              </a:pPr>
              <a:r>
                <a:rPr lang="ko-KR" altLang="en-US" sz="16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계획 대비 실천 현황 및 역량 향상 정도를 끊임없이 체크</a:t>
              </a:r>
              <a:endPara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  <a:p>
              <a:pPr>
                <a:lnSpc>
                  <a:spcPct val="120000"/>
                </a:lnSpc>
                <a:buClr>
                  <a:schemeClr val="tx2">
                    <a:lumMod val="75000"/>
                  </a:schemeClr>
                </a:buClr>
              </a:pPr>
              <a:endParaRPr lang="en-US" altLang="ko-KR" sz="7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  <a:p>
              <a:pPr marL="271463" lvl="0" indent="-90488" latinLnBrk="0">
                <a:lnSpc>
                  <a:spcPct val="140000"/>
                </a:lnSpc>
                <a:defRPr/>
              </a:pPr>
              <a:r>
                <a:rPr lang="en-US" altLang="ko-KR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·  </a:t>
              </a:r>
              <a:r>
                <a:rPr lang="ko-KR" altLang="en-US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멘토링 후 잘하고 있는 점</a:t>
              </a:r>
              <a:r>
                <a:rPr lang="en-US" altLang="ko-KR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, </a:t>
              </a:r>
              <a:r>
                <a:rPr lang="ko-KR" altLang="en-US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개선해야 하는 점 등을 각 멘토 역량별로 끊임없이 검토한다</a:t>
              </a:r>
              <a:r>
                <a:rPr lang="en-US" altLang="ko-KR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.</a:t>
              </a:r>
            </a:p>
          </p:txBody>
        </p:sp>
        <p:grpSp>
          <p:nvGrpSpPr>
            <p:cNvPr id="2" name="그룹 1"/>
            <p:cNvGrpSpPr/>
            <p:nvPr/>
          </p:nvGrpSpPr>
          <p:grpSpPr>
            <a:xfrm>
              <a:off x="973510" y="1412776"/>
              <a:ext cx="2418400" cy="690213"/>
              <a:chOff x="1094441" y="1557687"/>
              <a:chExt cx="2418400" cy="690213"/>
            </a:xfrm>
          </p:grpSpPr>
          <p:grpSp>
            <p:nvGrpSpPr>
              <p:cNvPr id="12" name="그룹 11"/>
              <p:cNvGrpSpPr/>
              <p:nvPr/>
            </p:nvGrpSpPr>
            <p:grpSpPr>
              <a:xfrm>
                <a:off x="1094441" y="1557687"/>
                <a:ext cx="2418400" cy="690213"/>
                <a:chOff x="1136576" y="3406130"/>
                <a:chExt cx="2059657" cy="874197"/>
              </a:xfrm>
            </p:grpSpPr>
            <p:sp>
              <p:nvSpPr>
                <p:cNvPr id="16" name="한쪽 모서리가 잘린 사각형 15"/>
                <p:cNvSpPr/>
                <p:nvPr/>
              </p:nvSpPr>
              <p:spPr>
                <a:xfrm flipV="1">
                  <a:off x="1136576" y="3406130"/>
                  <a:ext cx="2013492" cy="792088"/>
                </a:xfrm>
                <a:prstGeom prst="snip1Rect">
                  <a:avLst/>
                </a:prstGeom>
                <a:solidFill>
                  <a:schemeClr val="tx1">
                    <a:lumMod val="50000"/>
                    <a:lumOff val="50000"/>
                    <a:alpha val="7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7" name="한쪽 모서리가 잘린 사각형 16"/>
                <p:cNvSpPr/>
                <p:nvPr/>
              </p:nvSpPr>
              <p:spPr>
                <a:xfrm flipV="1">
                  <a:off x="1182741" y="3453383"/>
                  <a:ext cx="2013492" cy="792088"/>
                </a:xfrm>
                <a:prstGeom prst="snip1Rect">
                  <a:avLst/>
                </a:prstGeom>
                <a:solidFill>
                  <a:schemeClr val="accent3">
                    <a:lumMod val="75000"/>
                    <a:alpha val="7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8" name="한쪽 모서리가 잘린 사각형 17"/>
                <p:cNvSpPr/>
                <p:nvPr/>
              </p:nvSpPr>
              <p:spPr>
                <a:xfrm flipV="1">
                  <a:off x="1159311" y="3488239"/>
                  <a:ext cx="2013492" cy="792088"/>
                </a:xfrm>
                <a:prstGeom prst="snip1Rect">
                  <a:avLst/>
                </a:prstGeom>
                <a:noFill/>
                <a:ln w="12700">
                  <a:solidFill>
                    <a:schemeClr val="bg1">
                      <a:alpha val="7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15" name="TextBox 14"/>
              <p:cNvSpPr txBox="1"/>
              <p:nvPr/>
            </p:nvSpPr>
            <p:spPr>
              <a:xfrm>
                <a:off x="1365725" y="1718127"/>
                <a:ext cx="187583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ko-KR" altLang="en-US" b="1" spc="-15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함초롬돋움" panose="020B0504000101010101" pitchFamily="50" charset="-127"/>
                    <a:ea typeface="함초롬돋움" panose="020B0504000101010101" pitchFamily="50" charset="-127"/>
                    <a:cs typeface="함초롬돋움" panose="020B0504000101010101" pitchFamily="50" charset="-127"/>
                  </a:rPr>
                  <a:t>활동내용 자가점검</a:t>
                </a:r>
                <a:endParaRPr lang="en-US" altLang="ko-KR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endParaRPr>
              </a:p>
            </p:txBody>
          </p:sp>
        </p:grpSp>
      </p:grpSp>
      <p:grpSp>
        <p:nvGrpSpPr>
          <p:cNvPr id="20" name="그룹 19"/>
          <p:cNvGrpSpPr/>
          <p:nvPr/>
        </p:nvGrpSpPr>
        <p:grpSpPr>
          <a:xfrm>
            <a:off x="973510" y="3510533"/>
            <a:ext cx="7870304" cy="2592288"/>
            <a:chOff x="973510" y="1412776"/>
            <a:chExt cx="7870304" cy="2592288"/>
          </a:xfrm>
        </p:grpSpPr>
        <p:sp>
          <p:nvSpPr>
            <p:cNvPr id="22" name="직사각형 21"/>
            <p:cNvSpPr/>
            <p:nvPr/>
          </p:nvSpPr>
          <p:spPr>
            <a:xfrm>
              <a:off x="1227634" y="1907307"/>
              <a:ext cx="7616180" cy="2097757"/>
            </a:xfrm>
            <a:prstGeom prst="rect">
              <a:avLst/>
            </a:prstGeom>
            <a:solidFill>
              <a:srgbClr val="E0E0E0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>
                <a:lnSpc>
                  <a:spcPct val="120000"/>
                </a:lnSpc>
                <a:buClr>
                  <a:schemeClr val="tx2">
                    <a:lumMod val="75000"/>
                  </a:schemeClr>
                </a:buClr>
              </a:pPr>
              <a:endParaRPr lang="en-US" altLang="ko-KR" sz="10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  <a:p>
              <a:pPr marL="285750" indent="-200025">
                <a:lnSpc>
                  <a:spcPct val="120000"/>
                </a:lnSpc>
                <a:buClr>
                  <a:schemeClr val="tx2">
                    <a:lumMod val="75000"/>
                  </a:schemeClr>
                </a:buClr>
                <a:buFontTx/>
                <a:buChar char="-"/>
              </a:pPr>
              <a:r>
                <a:rPr lang="ko-KR" altLang="en-US" sz="16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철저히 준비하고</a:t>
              </a:r>
              <a:r>
                <a:rPr lang="en-US" altLang="ko-KR" sz="16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, </a:t>
              </a:r>
              <a:r>
                <a:rPr lang="ko-KR" altLang="en-US" sz="16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멘티와 진심으로 친해지며</a:t>
              </a:r>
              <a:r>
                <a:rPr lang="en-US" altLang="ko-KR" sz="16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, </a:t>
              </a:r>
              <a:r>
                <a:rPr lang="ko-KR" altLang="en-US" sz="16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성실히 멘토링을 수행</a:t>
              </a:r>
              <a:endPara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  <a:p>
              <a:pPr>
                <a:lnSpc>
                  <a:spcPct val="120000"/>
                </a:lnSpc>
                <a:buClr>
                  <a:schemeClr val="tx2">
                    <a:lumMod val="75000"/>
                  </a:schemeClr>
                </a:buClr>
              </a:pPr>
              <a:endParaRPr lang="en-US" altLang="ko-KR" sz="7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  <a:p>
              <a:pPr marL="271463" lvl="0" indent="-90488" latinLnBrk="0">
                <a:lnSpc>
                  <a:spcPct val="140000"/>
                </a:lnSpc>
                <a:defRPr/>
              </a:pPr>
              <a:r>
                <a:rPr lang="en-US" altLang="ko-KR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·  </a:t>
              </a:r>
              <a:r>
                <a:rPr lang="ko-KR" altLang="en-US" sz="14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하루 전</a:t>
              </a:r>
              <a:r>
                <a:rPr lang="ko-KR" altLang="en-US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 </a:t>
              </a:r>
              <a:r>
                <a:rPr lang="en-US" altLang="ko-KR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: </a:t>
              </a:r>
              <a:r>
                <a:rPr lang="ko-KR" altLang="en-US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멘토링을 할 내용</a:t>
              </a:r>
              <a:r>
                <a:rPr lang="en-US" altLang="ko-KR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, </a:t>
              </a:r>
              <a:r>
                <a:rPr lang="ko-KR" altLang="en-US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준비물 등 체크</a:t>
              </a:r>
              <a:endPara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  <a:p>
              <a:pPr marL="271463" indent="-90488" latinLnBrk="0">
                <a:lnSpc>
                  <a:spcPct val="140000"/>
                </a:lnSpc>
                <a:defRPr/>
              </a:pPr>
              <a:r>
                <a:rPr lang="en-US" altLang="ko-KR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·  </a:t>
              </a:r>
              <a:r>
                <a:rPr lang="ko-KR" altLang="en-US" sz="14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시작 </a:t>
              </a:r>
              <a:r>
                <a:rPr lang="en-US" altLang="ko-KR" sz="14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10</a:t>
              </a:r>
              <a:r>
                <a:rPr lang="ko-KR" altLang="en-US" sz="14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분 전</a:t>
              </a:r>
              <a:r>
                <a:rPr lang="ko-KR" altLang="en-US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 </a:t>
              </a:r>
              <a:r>
                <a:rPr lang="en-US" altLang="ko-KR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: </a:t>
              </a:r>
              <a:r>
                <a:rPr lang="en-US" altLang="ko-KR" sz="14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ice breaking</a:t>
              </a:r>
              <a:r>
                <a:rPr lang="en-US" altLang="ko-KR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(</a:t>
              </a:r>
              <a:r>
                <a:rPr lang="ko-KR" altLang="en-US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관심사</a:t>
              </a:r>
              <a:r>
                <a:rPr lang="en-US" altLang="ko-KR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, </a:t>
              </a:r>
              <a:r>
                <a:rPr lang="ko-KR" altLang="en-US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학교생활 이야기 등</a:t>
              </a:r>
              <a:r>
                <a:rPr lang="en-US" altLang="ko-KR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)</a:t>
              </a:r>
              <a:r>
                <a:rPr lang="en-US" altLang="ko-KR" sz="14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 </a:t>
              </a:r>
            </a:p>
            <a:p>
              <a:pPr marL="271463" indent="-90488" latinLnBrk="0">
                <a:lnSpc>
                  <a:spcPct val="140000"/>
                </a:lnSpc>
                <a:defRPr/>
              </a:pPr>
              <a:r>
                <a:rPr lang="en-US" altLang="ko-KR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·  </a:t>
              </a:r>
              <a:r>
                <a:rPr lang="ko-KR" altLang="en-US" sz="14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학습</a:t>
              </a:r>
              <a:r>
                <a:rPr lang="ko-KR" altLang="en-US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 </a:t>
              </a:r>
              <a:r>
                <a:rPr lang="en-US" altLang="ko-KR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: </a:t>
              </a:r>
              <a:r>
                <a:rPr lang="ko-KR" altLang="en-US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이전시간 내용 복습 →</a:t>
              </a:r>
              <a:r>
                <a:rPr lang="en-US" altLang="ko-KR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 </a:t>
              </a:r>
              <a:r>
                <a:rPr lang="ko-KR" altLang="en-US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오늘의 목표 설정 및 흥미유발 →</a:t>
              </a:r>
              <a:r>
                <a:rPr lang="en-US" altLang="ko-KR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 </a:t>
              </a:r>
              <a:r>
                <a:rPr lang="ko-KR" altLang="en-US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학습 및 멘토링 →</a:t>
              </a:r>
              <a:r>
                <a:rPr lang="en-US" altLang="ko-KR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 </a:t>
              </a:r>
              <a:r>
                <a:rPr lang="ko-KR" altLang="en-US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내용정리 및 차주 계획</a:t>
              </a:r>
              <a:endPara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  <a:p>
              <a:pPr marL="271463" indent="-90488" latinLnBrk="0">
                <a:lnSpc>
                  <a:spcPct val="140000"/>
                </a:lnSpc>
                <a:defRPr/>
              </a:pPr>
              <a:r>
                <a:rPr lang="en-US" altLang="ko-KR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·  </a:t>
              </a:r>
              <a:r>
                <a:rPr lang="ko-KR" altLang="en-US" sz="14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점검</a:t>
              </a:r>
              <a:r>
                <a:rPr lang="ko-KR" altLang="en-US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 </a:t>
              </a:r>
              <a:r>
                <a:rPr lang="en-US" altLang="ko-KR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: </a:t>
              </a:r>
              <a:r>
                <a:rPr lang="ko-KR" altLang="en-US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멘토링 수준은 적절한지 등을 점검</a:t>
              </a:r>
              <a:r>
                <a:rPr lang="en-US" altLang="ko-KR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, </a:t>
              </a:r>
              <a:r>
                <a:rPr lang="ko-KR" altLang="en-US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보완 및 개선</a:t>
              </a:r>
              <a:endPara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  <p:grpSp>
          <p:nvGrpSpPr>
            <p:cNvPr id="23" name="그룹 22"/>
            <p:cNvGrpSpPr/>
            <p:nvPr/>
          </p:nvGrpSpPr>
          <p:grpSpPr>
            <a:xfrm>
              <a:off x="973510" y="1412776"/>
              <a:ext cx="2418400" cy="690213"/>
              <a:chOff x="1094441" y="1557687"/>
              <a:chExt cx="2418400" cy="690213"/>
            </a:xfrm>
          </p:grpSpPr>
          <p:grpSp>
            <p:nvGrpSpPr>
              <p:cNvPr id="24" name="그룹 23"/>
              <p:cNvGrpSpPr/>
              <p:nvPr/>
            </p:nvGrpSpPr>
            <p:grpSpPr>
              <a:xfrm>
                <a:off x="1094441" y="1557687"/>
                <a:ext cx="2418400" cy="690213"/>
                <a:chOff x="1136576" y="3406130"/>
                <a:chExt cx="2059657" cy="874197"/>
              </a:xfrm>
            </p:grpSpPr>
            <p:sp>
              <p:nvSpPr>
                <p:cNvPr id="26" name="한쪽 모서리가 잘린 사각형 25"/>
                <p:cNvSpPr/>
                <p:nvPr/>
              </p:nvSpPr>
              <p:spPr>
                <a:xfrm flipV="1">
                  <a:off x="1136576" y="3406130"/>
                  <a:ext cx="2013492" cy="792088"/>
                </a:xfrm>
                <a:prstGeom prst="snip1Rect">
                  <a:avLst/>
                </a:prstGeom>
                <a:solidFill>
                  <a:schemeClr val="tx1">
                    <a:lumMod val="50000"/>
                    <a:lumOff val="50000"/>
                    <a:alpha val="7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27" name="한쪽 모서리가 잘린 사각형 26"/>
                <p:cNvSpPr/>
                <p:nvPr/>
              </p:nvSpPr>
              <p:spPr>
                <a:xfrm flipV="1">
                  <a:off x="1182741" y="3453383"/>
                  <a:ext cx="2013492" cy="792088"/>
                </a:xfrm>
                <a:prstGeom prst="snip1Rect">
                  <a:avLst/>
                </a:prstGeom>
                <a:solidFill>
                  <a:schemeClr val="accent3">
                    <a:lumMod val="75000"/>
                    <a:alpha val="7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28" name="한쪽 모서리가 잘린 사각형 27"/>
                <p:cNvSpPr/>
                <p:nvPr/>
              </p:nvSpPr>
              <p:spPr>
                <a:xfrm flipV="1">
                  <a:off x="1159311" y="3488239"/>
                  <a:ext cx="2013492" cy="792088"/>
                </a:xfrm>
                <a:prstGeom prst="snip1Rect">
                  <a:avLst/>
                </a:prstGeom>
                <a:noFill/>
                <a:ln w="12700">
                  <a:solidFill>
                    <a:schemeClr val="bg1">
                      <a:alpha val="7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25" name="TextBox 24"/>
              <p:cNvSpPr txBox="1"/>
              <p:nvPr/>
            </p:nvSpPr>
            <p:spPr>
              <a:xfrm>
                <a:off x="1673503" y="1718127"/>
                <a:ext cx="126028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ko-KR" altLang="en-US" b="1" spc="-15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함초롬돋움" panose="020B0504000101010101" pitchFamily="50" charset="-127"/>
                    <a:ea typeface="함초롬돋움" panose="020B0504000101010101" pitchFamily="50" charset="-127"/>
                    <a:cs typeface="함초롬돋움" panose="020B0504000101010101" pitchFamily="50" charset="-127"/>
                  </a:rPr>
                  <a:t>멘토링 실시</a:t>
                </a:r>
                <a:endParaRPr lang="en-US" altLang="ko-KR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endParaRPr>
              </a:p>
            </p:txBody>
          </p:sp>
        </p:grpSp>
      </p:grpSp>
      <p:sp>
        <p:nvSpPr>
          <p:cNvPr id="29" name="TextBox 28"/>
          <p:cNvSpPr txBox="1"/>
          <p:nvPr/>
        </p:nvSpPr>
        <p:spPr>
          <a:xfrm>
            <a:off x="289072" y="246931"/>
            <a:ext cx="12875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멘토링 </a:t>
            </a:r>
            <a:r>
              <a:rPr lang="en-US" altLang="ko-KR" sz="20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Tip</a:t>
            </a:r>
          </a:p>
        </p:txBody>
      </p:sp>
      <p:cxnSp>
        <p:nvCxnSpPr>
          <p:cNvPr id="30" name="직선 연결선 29"/>
          <p:cNvCxnSpPr/>
          <p:nvPr/>
        </p:nvCxnSpPr>
        <p:spPr>
          <a:xfrm>
            <a:off x="344488" y="662477"/>
            <a:ext cx="1232116" cy="0"/>
          </a:xfrm>
          <a:prstGeom prst="line">
            <a:avLst/>
          </a:prstGeom>
          <a:ln w="12700">
            <a:solidFill>
              <a:srgbClr val="00174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8662480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158505" y="142875"/>
            <a:ext cx="9588990" cy="65722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4" name="그룹 13"/>
          <p:cNvGrpSpPr/>
          <p:nvPr/>
        </p:nvGrpSpPr>
        <p:grpSpPr>
          <a:xfrm>
            <a:off x="570037" y="836712"/>
            <a:ext cx="907232" cy="369332"/>
            <a:chOff x="1286687" y="1772816"/>
            <a:chExt cx="907232" cy="369332"/>
          </a:xfrm>
        </p:grpSpPr>
        <p:sp>
          <p:nvSpPr>
            <p:cNvPr id="10" name="TextBox 9"/>
            <p:cNvSpPr txBox="1"/>
            <p:nvPr/>
          </p:nvSpPr>
          <p:spPr>
            <a:xfrm>
              <a:off x="1393700" y="1772816"/>
              <a:ext cx="80021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마무리</a:t>
              </a:r>
            </a:p>
          </p:txBody>
        </p:sp>
        <p:sp>
          <p:nvSpPr>
            <p:cNvPr id="13" name="이등변 삼각형 12"/>
            <p:cNvSpPr/>
            <p:nvPr/>
          </p:nvSpPr>
          <p:spPr>
            <a:xfrm rot="5400000">
              <a:off x="1277608" y="1900739"/>
              <a:ext cx="131646" cy="113488"/>
            </a:xfrm>
            <a:prstGeom prst="triangle">
              <a:avLst/>
            </a:prstGeom>
            <a:solidFill>
              <a:srgbClr val="0594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9" name="직사각형 18"/>
          <p:cNvSpPr/>
          <p:nvPr/>
        </p:nvSpPr>
        <p:spPr>
          <a:xfrm>
            <a:off x="1227634" y="1907307"/>
            <a:ext cx="7616180" cy="2169765"/>
          </a:xfrm>
          <a:prstGeom prst="rect">
            <a:avLst/>
          </a:prstGeom>
          <a:solidFill>
            <a:srgbClr val="E0E0E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ct val="120000"/>
              </a:lnSpc>
              <a:buClr>
                <a:schemeClr val="tx2">
                  <a:lumMod val="75000"/>
                </a:schemeClr>
              </a:buClr>
            </a:pPr>
            <a:endParaRPr lang="en-US" altLang="ko-KR" sz="1000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marL="285750" indent="-200025">
              <a:lnSpc>
                <a:spcPct val="120000"/>
              </a:lnSpc>
              <a:buClr>
                <a:schemeClr val="tx2">
                  <a:lumMod val="75000"/>
                </a:schemeClr>
              </a:buClr>
              <a:buFontTx/>
              <a:buChar char="-"/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목표 달성 여부 확인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현재 평가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새로운 목표 설정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멘티와 소감 나누기 등을 통해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marL="85725" indent="180975">
              <a:lnSpc>
                <a:spcPct val="120000"/>
              </a:lnSpc>
              <a:buClr>
                <a:schemeClr val="tx2">
                  <a:lumMod val="75000"/>
                </a:schemeClr>
              </a:buClr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멘토링 마무리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>
              <a:lnSpc>
                <a:spcPct val="120000"/>
              </a:lnSpc>
              <a:buClr>
                <a:schemeClr val="tx2">
                  <a:lumMod val="75000"/>
                </a:schemeClr>
              </a:buClr>
            </a:pPr>
            <a:endParaRPr lang="en-US" altLang="ko-KR" sz="14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marL="271463" lvl="0" indent="-90488" latinLnBrk="0">
              <a:lnSpc>
                <a:spcPct val="140000"/>
              </a:lnSpc>
              <a:defRPr/>
            </a:pP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·  </a:t>
            </a:r>
            <a:r>
              <a:rPr lang="ko-KR" altLang="en-US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목표점검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: 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멘티와 합의한 목표는 무엇이며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어느 정도 달성하였는가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?</a:t>
            </a:r>
          </a:p>
          <a:p>
            <a:pPr marL="271463" lvl="0" indent="-90488" latinLnBrk="0">
              <a:lnSpc>
                <a:spcPct val="140000"/>
              </a:lnSpc>
              <a:defRPr/>
            </a:pP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·  </a:t>
            </a:r>
            <a:r>
              <a:rPr lang="ko-KR" altLang="en-US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현재평가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: 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멘토링 활동 초기 대비 성취현황 및 잘하고 있는 점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발전된 점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보충해야 할 점 등을 점검</a:t>
            </a:r>
            <a:endParaRPr lang="en-US" altLang="ko-KR" sz="1400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marL="271463" lvl="0" indent="-90488" latinLnBrk="0">
              <a:lnSpc>
                <a:spcPct val="140000"/>
              </a:lnSpc>
              <a:defRPr/>
            </a:pP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·  </a:t>
            </a:r>
            <a:r>
              <a:rPr lang="ko-KR" altLang="en-US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새로운 목표설정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: 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멘티의 중장기 목표 설정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목표달성 방법 연구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활동 종료 후 멘티와의 관계 설정</a:t>
            </a:r>
            <a:endParaRPr lang="en-US" altLang="ko-KR" sz="1400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grpSp>
        <p:nvGrpSpPr>
          <p:cNvPr id="2" name="그룹 1"/>
          <p:cNvGrpSpPr/>
          <p:nvPr/>
        </p:nvGrpSpPr>
        <p:grpSpPr>
          <a:xfrm>
            <a:off x="973510" y="1412776"/>
            <a:ext cx="2418400" cy="690213"/>
            <a:chOff x="1094441" y="1557687"/>
            <a:chExt cx="2418400" cy="690213"/>
          </a:xfrm>
        </p:grpSpPr>
        <p:grpSp>
          <p:nvGrpSpPr>
            <p:cNvPr id="12" name="그룹 11"/>
            <p:cNvGrpSpPr/>
            <p:nvPr/>
          </p:nvGrpSpPr>
          <p:grpSpPr>
            <a:xfrm>
              <a:off x="1094441" y="1557687"/>
              <a:ext cx="2418400" cy="690213"/>
              <a:chOff x="1136576" y="3406130"/>
              <a:chExt cx="2059657" cy="874197"/>
            </a:xfrm>
          </p:grpSpPr>
          <p:sp>
            <p:nvSpPr>
              <p:cNvPr id="16" name="한쪽 모서리가 잘린 사각형 15"/>
              <p:cNvSpPr/>
              <p:nvPr/>
            </p:nvSpPr>
            <p:spPr>
              <a:xfrm flipV="1">
                <a:off x="1136576" y="3406130"/>
                <a:ext cx="2013492" cy="792088"/>
              </a:xfrm>
              <a:prstGeom prst="snip1Rect">
                <a:avLst/>
              </a:prstGeom>
              <a:solidFill>
                <a:schemeClr val="tx1">
                  <a:lumMod val="50000"/>
                  <a:lumOff val="50000"/>
                  <a:alpha val="7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7" name="한쪽 모서리가 잘린 사각형 16"/>
              <p:cNvSpPr/>
              <p:nvPr/>
            </p:nvSpPr>
            <p:spPr>
              <a:xfrm flipV="1">
                <a:off x="1182741" y="3453383"/>
                <a:ext cx="2013492" cy="792088"/>
              </a:xfrm>
              <a:prstGeom prst="snip1Rect">
                <a:avLst/>
              </a:prstGeom>
              <a:solidFill>
                <a:schemeClr val="accent3">
                  <a:lumMod val="75000"/>
                  <a:alpha val="7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8" name="한쪽 모서리가 잘린 사각형 17"/>
              <p:cNvSpPr/>
              <p:nvPr/>
            </p:nvSpPr>
            <p:spPr>
              <a:xfrm flipV="1">
                <a:off x="1159311" y="3488239"/>
                <a:ext cx="2013492" cy="792088"/>
              </a:xfrm>
              <a:prstGeom prst="snip1Rect">
                <a:avLst/>
              </a:prstGeom>
              <a:noFill/>
              <a:ln w="12700">
                <a:solidFill>
                  <a:schemeClr val="bg1">
                    <a:alpha val="7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15" name="TextBox 14"/>
            <p:cNvSpPr txBox="1"/>
            <p:nvPr/>
          </p:nvSpPr>
          <p:spPr>
            <a:xfrm>
              <a:off x="1673502" y="1718127"/>
              <a:ext cx="126028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ko-KR" altLang="en-US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활동 마무리</a:t>
              </a:r>
              <a:endParaRPr lang="en-US" altLang="ko-KR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</p:grpSp>
      <p:sp>
        <p:nvSpPr>
          <p:cNvPr id="20" name="TextBox 19"/>
          <p:cNvSpPr txBox="1"/>
          <p:nvPr/>
        </p:nvSpPr>
        <p:spPr>
          <a:xfrm>
            <a:off x="289072" y="246931"/>
            <a:ext cx="12875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멘토링 </a:t>
            </a:r>
            <a:r>
              <a:rPr lang="en-US" altLang="ko-KR" sz="20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Tip</a:t>
            </a:r>
          </a:p>
        </p:txBody>
      </p:sp>
      <p:cxnSp>
        <p:nvCxnSpPr>
          <p:cNvPr id="22" name="직선 연결선 21"/>
          <p:cNvCxnSpPr/>
          <p:nvPr/>
        </p:nvCxnSpPr>
        <p:spPr>
          <a:xfrm>
            <a:off x="344488" y="662477"/>
            <a:ext cx="1232116" cy="0"/>
          </a:xfrm>
          <a:prstGeom prst="line">
            <a:avLst/>
          </a:prstGeom>
          <a:ln w="12700">
            <a:solidFill>
              <a:srgbClr val="00174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865967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" name="그룹 57"/>
          <p:cNvGrpSpPr/>
          <p:nvPr/>
        </p:nvGrpSpPr>
        <p:grpSpPr>
          <a:xfrm>
            <a:off x="5529064" y="2587130"/>
            <a:ext cx="4376936" cy="1304855"/>
            <a:chOff x="5673080" y="2276872"/>
            <a:chExt cx="4376936" cy="1304855"/>
          </a:xfrm>
        </p:grpSpPr>
        <p:sp>
          <p:nvSpPr>
            <p:cNvPr id="7" name="TextBox 6"/>
            <p:cNvSpPr txBox="1"/>
            <p:nvPr/>
          </p:nvSpPr>
          <p:spPr>
            <a:xfrm>
              <a:off x="5936647" y="2276872"/>
              <a:ext cx="652743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3600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06</a:t>
              </a:r>
              <a:endParaRPr lang="ko-KR" altLang="en-US" sz="3600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  <p:cxnSp>
          <p:nvCxnSpPr>
            <p:cNvPr id="6" name="직선 연결선 5"/>
            <p:cNvCxnSpPr/>
            <p:nvPr/>
          </p:nvCxnSpPr>
          <p:spPr>
            <a:xfrm>
              <a:off x="5673080" y="2960077"/>
              <a:ext cx="4376936" cy="0"/>
            </a:xfrm>
            <a:prstGeom prst="line">
              <a:avLst/>
            </a:prstGeom>
            <a:ln w="12700">
              <a:solidFill>
                <a:schemeClr val="bg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" name="TextBox 3"/>
            <p:cNvSpPr txBox="1"/>
            <p:nvPr/>
          </p:nvSpPr>
          <p:spPr>
            <a:xfrm>
              <a:off x="5936647" y="2996952"/>
              <a:ext cx="1697901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3200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주의사항</a:t>
              </a:r>
              <a:endParaRPr lang="en-US" altLang="ko-KR" sz="3200" b="1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</p:grpSp>
      <p:pic>
        <p:nvPicPr>
          <p:cNvPr id="9" name="Picture 2" descr="C:\Users\p_wowns\Desktop\Desktop\colorcop (1)\B_01_001\기본형 시그니처.gif">
            <a:extLst>
              <a:ext uri="{FF2B5EF4-FFF2-40B4-BE49-F238E27FC236}">
                <a16:creationId xmlns:a16="http://schemas.microsoft.com/office/drawing/2014/main" id="{935FDD26-709A-450D-8DDA-EB896D4285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479" y="186760"/>
            <a:ext cx="1632933" cy="515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252847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158505" y="142875"/>
            <a:ext cx="9588990" cy="65722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289072" y="246931"/>
            <a:ext cx="110158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주의사항</a:t>
            </a:r>
            <a:endParaRPr lang="en-US" altLang="ko-KR" sz="2000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2">
                  <a:lumMod val="7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cxnSp>
        <p:nvCxnSpPr>
          <p:cNvPr id="6" name="직선 연결선 5"/>
          <p:cNvCxnSpPr/>
          <p:nvPr/>
        </p:nvCxnSpPr>
        <p:spPr>
          <a:xfrm>
            <a:off x="344488" y="662477"/>
            <a:ext cx="1046168" cy="0"/>
          </a:xfrm>
          <a:prstGeom prst="line">
            <a:avLst/>
          </a:prstGeom>
          <a:ln w="12700">
            <a:solidFill>
              <a:srgbClr val="00174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그룹 13"/>
          <p:cNvGrpSpPr/>
          <p:nvPr/>
        </p:nvGrpSpPr>
        <p:grpSpPr>
          <a:xfrm>
            <a:off x="570037" y="836712"/>
            <a:ext cx="1112416" cy="369332"/>
            <a:chOff x="1286687" y="1772816"/>
            <a:chExt cx="1112416" cy="369332"/>
          </a:xfrm>
        </p:grpSpPr>
        <p:sp>
          <p:nvSpPr>
            <p:cNvPr id="10" name="TextBox 9"/>
            <p:cNvSpPr txBox="1"/>
            <p:nvPr/>
          </p:nvSpPr>
          <p:spPr>
            <a:xfrm>
              <a:off x="1393700" y="1772816"/>
              <a:ext cx="100540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주의사항</a:t>
              </a:r>
            </a:p>
          </p:txBody>
        </p:sp>
        <p:sp>
          <p:nvSpPr>
            <p:cNvPr id="13" name="이등변 삼각형 12"/>
            <p:cNvSpPr/>
            <p:nvPr/>
          </p:nvSpPr>
          <p:spPr>
            <a:xfrm rot="5400000">
              <a:off x="1277608" y="1900739"/>
              <a:ext cx="131646" cy="113488"/>
            </a:xfrm>
            <a:prstGeom prst="triangle">
              <a:avLst/>
            </a:prstGeom>
            <a:solidFill>
              <a:srgbClr val="0594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20" name="TextBox 19"/>
          <p:cNvSpPr txBox="1"/>
          <p:nvPr/>
        </p:nvSpPr>
        <p:spPr>
          <a:xfrm>
            <a:off x="594420" y="1312193"/>
            <a:ext cx="8823076" cy="17743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0975" indent="-180975">
              <a:lnSpc>
                <a:spcPct val="140000"/>
              </a:lnSpc>
              <a:buClr>
                <a:srgbClr val="FF4747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대학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(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원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)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 선발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(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대학추천 및 기관 배정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)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이전의 활동에 대해 인정 불가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FF4747"/>
              </a:solidFill>
              <a:latin typeface="KoPub돋움체 Light" panose="00000300000000000000" pitchFamily="2" charset="-127"/>
              <a:ea typeface="KoPub돋움체 Light" panose="00000300000000000000" pitchFamily="2" charset="-127"/>
              <a:cs typeface="함초롬돋움" panose="020B0504000101010101" pitchFamily="50" charset="-127"/>
            </a:endParaRPr>
          </a:p>
          <a:p>
            <a:pPr marL="180975" indent="-180975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다문화 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·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탈북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(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이주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 ·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북한배경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)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학생 멘토링장학금 사업은 교내장학금 등과 중복수혜 가능하나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,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활동시간의 중복이 없어야 함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404040"/>
              </a:solidFill>
              <a:latin typeface="KoPub돋움체 Light" panose="00000300000000000000" pitchFamily="2" charset="-127"/>
              <a:ea typeface="KoPub돋움체 Light" panose="00000300000000000000" pitchFamily="2" charset="-127"/>
              <a:cs typeface="함초롬돋움" panose="020B0504000101010101" pitchFamily="50" charset="-127"/>
            </a:endParaRPr>
          </a:p>
          <a:p>
            <a:pPr marL="180975" indent="-180975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다문화 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·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탈북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 (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이주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 ·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북한배경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)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학생 멘토링장학금 사업 참여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학생은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국가근로장학금 및 대학생 청소년교육지원장학금 사업과 중복참여 불가</a:t>
            </a:r>
            <a:endParaRPr lang="en-US" altLang="ko-KR" sz="14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FF4747"/>
              </a:solidFill>
              <a:latin typeface="KoPub돋움체 Light" panose="00000300000000000000" pitchFamily="2" charset="-127"/>
              <a:ea typeface="KoPub돋움체 Light" panose="00000300000000000000" pitchFamily="2" charset="-127"/>
              <a:cs typeface="함초롬돋움" panose="020B0504000101010101" pitchFamily="50" charset="-127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23823AF-AC93-4A45-A59B-43A56983FB43}"/>
              </a:ext>
            </a:extLst>
          </p:cNvPr>
          <p:cNvSpPr txBox="1"/>
          <p:nvPr/>
        </p:nvSpPr>
        <p:spPr>
          <a:xfrm>
            <a:off x="541462" y="3192739"/>
            <a:ext cx="8823076" cy="31532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0975" indent="-180975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  <a:tabLst>
                <a:tab pos="180975" algn="l"/>
              </a:tabLst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멘토의 신청내용 및 제출서류가 허위로 확인될 경우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,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정학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 ·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퇴학 등 학사징계를 받은 경우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,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자퇴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 ·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제적 등 학생 신분을 상실한 경우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,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부정근로 내역이 적발된 경우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멘토의 자격 박탈 가능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FF4747"/>
              </a:solidFill>
              <a:latin typeface="KoPub돋움체 Light" panose="00000300000000000000" pitchFamily="2" charset="-127"/>
              <a:ea typeface="KoPub돋움체 Light" panose="00000300000000000000" pitchFamily="2" charset="-127"/>
              <a:cs typeface="함초롬돋움" panose="020B0504000101010101" pitchFamily="50" charset="-127"/>
            </a:endParaRPr>
          </a:p>
          <a:p>
            <a:pPr marL="180975" indent="-180975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  <a:tabLst>
                <a:tab pos="180975" algn="l"/>
              </a:tabLst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선발된 모든 멘토는 활동 시작 전 반드시 활동기관 담당자에게 사업소개 자료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,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매뉴얼 등을 참고하여 사업 관련 안내를 해주어야 함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Light" panose="00000300000000000000" pitchFamily="2" charset="-127"/>
              <a:ea typeface="KoPub돋움체 Light" panose="00000300000000000000" pitchFamily="2" charset="-127"/>
              <a:cs typeface="함초롬돋움" panose="020B0504000101010101" pitchFamily="50" charset="-127"/>
            </a:endParaRPr>
          </a:p>
          <a:p>
            <a:pPr marL="180975" indent="-180975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  <a:tabLst>
                <a:tab pos="180975" algn="l"/>
              </a:tabLst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부득이하게 기한 내 출근부 입력을 못하였거나 수정이 필요할 때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,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활동기관 담당자에게 입력 및 수정 요청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Light" panose="00000300000000000000" pitchFamily="2" charset="-127"/>
              <a:ea typeface="KoPub돋움체 Light" panose="00000300000000000000" pitchFamily="2" charset="-127"/>
              <a:cs typeface="함초롬돋움" panose="020B0504000101010101" pitchFamily="50" charset="-127"/>
            </a:endParaRPr>
          </a:p>
          <a:p>
            <a:pPr marL="180975" indent="-180975">
              <a:lnSpc>
                <a:spcPct val="140000"/>
              </a:lnSpc>
              <a:buClr>
                <a:srgbClr val="FF4747"/>
              </a:buClr>
              <a:buFont typeface="Arial" panose="020B0604020202020204" pitchFamily="34" charset="0"/>
              <a:buChar char="•"/>
              <a:tabLst>
                <a:tab pos="180975" algn="l"/>
              </a:tabLst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다문화 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·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0000"/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탈북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0000"/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 (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0000"/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이주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0000"/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 ·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0000"/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북한배경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0000"/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)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학생 멘토링장학금 사업은 참여 대학별로 운영 방법 및 기간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,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시간 등이 상이함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. </a:t>
            </a:r>
          </a:p>
          <a:p>
            <a:pPr>
              <a:lnSpc>
                <a:spcPct val="140000"/>
              </a:lnSpc>
              <a:buClr>
                <a:srgbClr val="FF4747"/>
              </a:buClr>
              <a:tabLst>
                <a:tab pos="180975" algn="l"/>
              </a:tabLst>
            </a:pP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   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따라서 소속대학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(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원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)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의 자체 운영 기준을 꼭 확인하여 활동에 불이익이 없도록 할 것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FF4747"/>
              </a:solidFill>
              <a:latin typeface="KoPub돋움체 Light" panose="00000300000000000000" pitchFamily="2" charset="-127"/>
              <a:ea typeface="KoPub돋움체 Light" panose="00000300000000000000" pitchFamily="2" charset="-127"/>
              <a:cs typeface="함초롬돋움" panose="020B0504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99147100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" name="그룹 57"/>
          <p:cNvGrpSpPr/>
          <p:nvPr/>
        </p:nvGrpSpPr>
        <p:grpSpPr>
          <a:xfrm>
            <a:off x="5529064" y="2587130"/>
            <a:ext cx="4376936" cy="1304855"/>
            <a:chOff x="5673080" y="2276872"/>
            <a:chExt cx="4376936" cy="1304855"/>
          </a:xfrm>
        </p:grpSpPr>
        <p:sp>
          <p:nvSpPr>
            <p:cNvPr id="7" name="TextBox 6"/>
            <p:cNvSpPr txBox="1"/>
            <p:nvPr/>
          </p:nvSpPr>
          <p:spPr>
            <a:xfrm>
              <a:off x="5936647" y="2276872"/>
              <a:ext cx="652743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3600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07</a:t>
              </a:r>
              <a:endParaRPr lang="ko-KR" altLang="en-US" sz="3600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  <p:cxnSp>
          <p:nvCxnSpPr>
            <p:cNvPr id="6" name="직선 연결선 5"/>
            <p:cNvCxnSpPr/>
            <p:nvPr/>
          </p:nvCxnSpPr>
          <p:spPr>
            <a:xfrm>
              <a:off x="5673080" y="2960077"/>
              <a:ext cx="4376936" cy="0"/>
            </a:xfrm>
            <a:prstGeom prst="line">
              <a:avLst/>
            </a:prstGeom>
            <a:ln w="12700">
              <a:solidFill>
                <a:schemeClr val="bg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" name="TextBox 3"/>
            <p:cNvSpPr txBox="1"/>
            <p:nvPr/>
          </p:nvSpPr>
          <p:spPr>
            <a:xfrm>
              <a:off x="5936647" y="2996952"/>
              <a:ext cx="3619902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3200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자주 묻는 질문</a:t>
              </a:r>
              <a:r>
                <a:rPr lang="en-US" altLang="ko-KR" sz="3200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(FAQ)</a:t>
              </a:r>
              <a:endParaRPr lang="en-US" altLang="ko-KR" sz="3200" b="1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</p:grpSp>
      <p:pic>
        <p:nvPicPr>
          <p:cNvPr id="9" name="Picture 2" descr="C:\Users\p_wowns\Desktop\Desktop\colorcop (1)\B_01_001\기본형 시그니처.gif">
            <a:extLst>
              <a:ext uri="{FF2B5EF4-FFF2-40B4-BE49-F238E27FC236}">
                <a16:creationId xmlns:a16="http://schemas.microsoft.com/office/drawing/2014/main" id="{86E7EAD0-44D6-46EC-987E-EFDB599768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479" y="186760"/>
            <a:ext cx="1632933" cy="515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699326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158505" y="142875"/>
            <a:ext cx="9588990" cy="65722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289072" y="246931"/>
            <a:ext cx="223811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자주 묻는 질문</a:t>
            </a:r>
            <a:r>
              <a:rPr lang="en-US" altLang="ko-KR" sz="2000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(FAQ)</a:t>
            </a:r>
            <a:endParaRPr lang="en-US" altLang="ko-KR" sz="2000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2">
                  <a:lumMod val="7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cxnSp>
        <p:nvCxnSpPr>
          <p:cNvPr id="6" name="직선 연결선 5"/>
          <p:cNvCxnSpPr/>
          <p:nvPr/>
        </p:nvCxnSpPr>
        <p:spPr>
          <a:xfrm>
            <a:off x="344488" y="662477"/>
            <a:ext cx="2182697" cy="0"/>
          </a:xfrm>
          <a:prstGeom prst="line">
            <a:avLst/>
          </a:prstGeom>
          <a:ln w="12700">
            <a:solidFill>
              <a:srgbClr val="00174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그룹 13"/>
          <p:cNvGrpSpPr/>
          <p:nvPr/>
        </p:nvGrpSpPr>
        <p:grpSpPr>
          <a:xfrm>
            <a:off x="570037" y="836712"/>
            <a:ext cx="1162110" cy="369332"/>
            <a:chOff x="1286687" y="1772816"/>
            <a:chExt cx="1162110" cy="369332"/>
          </a:xfrm>
        </p:grpSpPr>
        <p:sp>
          <p:nvSpPr>
            <p:cNvPr id="10" name="TextBox 9"/>
            <p:cNvSpPr txBox="1"/>
            <p:nvPr/>
          </p:nvSpPr>
          <p:spPr>
            <a:xfrm>
              <a:off x="1393700" y="1772816"/>
              <a:ext cx="105509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사업 일정</a:t>
              </a:r>
            </a:p>
          </p:txBody>
        </p:sp>
        <p:sp>
          <p:nvSpPr>
            <p:cNvPr id="13" name="이등변 삼각형 12"/>
            <p:cNvSpPr/>
            <p:nvPr/>
          </p:nvSpPr>
          <p:spPr>
            <a:xfrm rot="5400000">
              <a:off x="1277608" y="1900739"/>
              <a:ext cx="131646" cy="113488"/>
            </a:xfrm>
            <a:prstGeom prst="triangle">
              <a:avLst/>
            </a:prstGeom>
            <a:solidFill>
              <a:srgbClr val="0594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0" name="그룹 39"/>
          <p:cNvGrpSpPr/>
          <p:nvPr/>
        </p:nvGrpSpPr>
        <p:grpSpPr>
          <a:xfrm>
            <a:off x="570037" y="3212976"/>
            <a:ext cx="2082234" cy="369332"/>
            <a:chOff x="1286687" y="1772816"/>
            <a:chExt cx="2082234" cy="369332"/>
          </a:xfrm>
        </p:grpSpPr>
        <p:sp>
          <p:nvSpPr>
            <p:cNvPr id="41" name="TextBox 40"/>
            <p:cNvSpPr txBox="1"/>
            <p:nvPr/>
          </p:nvSpPr>
          <p:spPr>
            <a:xfrm>
              <a:off x="1393700" y="1772816"/>
              <a:ext cx="197522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활동 가능 기관 찾기</a:t>
              </a:r>
            </a:p>
          </p:txBody>
        </p:sp>
        <p:sp>
          <p:nvSpPr>
            <p:cNvPr id="42" name="이등변 삼각형 41"/>
            <p:cNvSpPr/>
            <p:nvPr/>
          </p:nvSpPr>
          <p:spPr>
            <a:xfrm rot="5400000">
              <a:off x="1277608" y="1900739"/>
              <a:ext cx="131646" cy="113488"/>
            </a:xfrm>
            <a:prstGeom prst="triangle">
              <a:avLst/>
            </a:prstGeom>
            <a:solidFill>
              <a:srgbClr val="0594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3" name="그룹 42"/>
          <p:cNvGrpSpPr/>
          <p:nvPr/>
        </p:nvGrpSpPr>
        <p:grpSpPr>
          <a:xfrm>
            <a:off x="803377" y="1203770"/>
            <a:ext cx="8765647" cy="1946434"/>
            <a:chOff x="803377" y="1202085"/>
            <a:chExt cx="8765647" cy="1946434"/>
          </a:xfrm>
        </p:grpSpPr>
        <p:sp>
          <p:nvSpPr>
            <p:cNvPr id="44" name="TextBox 43"/>
            <p:cNvSpPr txBox="1"/>
            <p:nvPr/>
          </p:nvSpPr>
          <p:spPr>
            <a:xfrm>
              <a:off x="803377" y="1202085"/>
              <a:ext cx="689612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6000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  <a:alpha val="3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Q</a:t>
              </a:r>
              <a:endParaRPr lang="ko-KR" altLang="en-US" sz="6000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  <a:alpha val="3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  <p:cxnSp>
          <p:nvCxnSpPr>
            <p:cNvPr id="45" name="직선 연결선 44"/>
            <p:cNvCxnSpPr/>
            <p:nvPr/>
          </p:nvCxnSpPr>
          <p:spPr>
            <a:xfrm>
              <a:off x="922331" y="2113806"/>
              <a:ext cx="4440069" cy="0"/>
            </a:xfrm>
            <a:prstGeom prst="line">
              <a:avLst/>
            </a:prstGeom>
            <a:ln w="12700">
              <a:solidFill>
                <a:srgbClr val="001746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6" name="TextBox 45"/>
            <p:cNvSpPr txBox="1"/>
            <p:nvPr/>
          </p:nvSpPr>
          <p:spPr>
            <a:xfrm>
              <a:off x="1484220" y="1386751"/>
              <a:ext cx="5883342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2026</a:t>
              </a:r>
              <a:r>
                <a:rPr lang="ko-KR" altLang="en-US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년도 </a:t>
              </a:r>
              <a:r>
                <a:rPr lang="ko-KR" altLang="en-US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다문화 </a:t>
              </a:r>
              <a:r>
                <a:rPr lang="en-US" altLang="ko-KR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· </a:t>
              </a:r>
              <a:r>
                <a:rPr lang="ko-KR" altLang="en-US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탈북</a:t>
              </a:r>
              <a:r>
                <a:rPr lang="en-US" altLang="ko-KR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(</a:t>
              </a:r>
              <a:r>
                <a:rPr lang="ko-KR" altLang="en-US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이주</a:t>
              </a:r>
              <a:r>
                <a:rPr lang="en-US" altLang="ko-KR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 · </a:t>
              </a:r>
              <a:r>
                <a:rPr lang="ko-KR" altLang="en-US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북한배경</a:t>
              </a:r>
              <a:r>
                <a:rPr lang="en-US" altLang="ko-KR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)</a:t>
              </a:r>
              <a:r>
                <a:rPr lang="ko-KR" altLang="en-US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학생 멘토링장학금 </a:t>
              </a:r>
              <a:r>
                <a:rPr lang="ko-KR" altLang="en-US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사업</a:t>
              </a:r>
              <a:endParaRPr lang="en-US" altLang="ko-KR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  <a:p>
              <a:r>
                <a:rPr lang="ko-KR" altLang="en-US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일정이 어떻게 되나요</a:t>
              </a:r>
              <a:r>
                <a:rPr lang="en-US" altLang="ko-KR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?</a:t>
              </a: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3698271" y="2132856"/>
              <a:ext cx="668773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6000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>
                      <a:alpha val="35000"/>
                    </a:srgb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A</a:t>
              </a:r>
              <a:endParaRPr lang="ko-KR" altLang="en-US" sz="6000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>
                    <a:alpha val="35000"/>
                  </a:srgb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  <p:cxnSp>
          <p:nvCxnSpPr>
            <p:cNvPr id="48" name="직선 연결선 47"/>
            <p:cNvCxnSpPr/>
            <p:nvPr/>
          </p:nvCxnSpPr>
          <p:spPr>
            <a:xfrm>
              <a:off x="3817225" y="3044577"/>
              <a:ext cx="5384247" cy="0"/>
            </a:xfrm>
            <a:prstGeom prst="line">
              <a:avLst/>
            </a:prstGeom>
            <a:ln w="12700">
              <a:solidFill>
                <a:srgbClr val="FF4747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9" name="TextBox 48"/>
            <p:cNvSpPr txBox="1"/>
            <p:nvPr/>
          </p:nvSpPr>
          <p:spPr>
            <a:xfrm>
              <a:off x="4458634" y="2084500"/>
              <a:ext cx="511039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KoPub돋움체 Light" panose="00000300000000000000" pitchFamily="2" charset="-127"/>
                  <a:ea typeface="KoPub돋움체 Light" panose="00000300000000000000" pitchFamily="2" charset="-127"/>
                  <a:cs typeface="함초롬돋움" panose="020B0504000101010101" pitchFamily="50" charset="-127"/>
                </a:rPr>
                <a:t>활동기간은 </a:t>
              </a:r>
              <a:r>
                <a:rPr lang="en-US" altLang="ko-KR" sz="15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KoPub돋움체 Light" panose="00000300000000000000" pitchFamily="2" charset="-127"/>
                  <a:ea typeface="KoPub돋움체 Light" panose="00000300000000000000" pitchFamily="2" charset="-127"/>
                  <a:cs typeface="함초롬돋움" panose="020B0504000101010101" pitchFamily="50" charset="-127"/>
                </a:rPr>
                <a:t>2026</a:t>
              </a:r>
              <a:r>
                <a:rPr lang="ko-KR" altLang="en-US" sz="15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KoPub돋움체 Light" panose="00000300000000000000" pitchFamily="2" charset="-127"/>
                  <a:ea typeface="KoPub돋움체 Light" panose="00000300000000000000" pitchFamily="2" charset="-127"/>
                  <a:cs typeface="함초롬돋움" panose="020B0504000101010101" pitchFamily="50" charset="-127"/>
                </a:rPr>
                <a:t>년 </a:t>
              </a:r>
              <a:r>
                <a:rPr lang="en-US" altLang="ko-KR" sz="15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KoPub돋움체 Light" panose="00000300000000000000" pitchFamily="2" charset="-127"/>
                  <a:ea typeface="KoPub돋움체 Light" panose="00000300000000000000" pitchFamily="2" charset="-127"/>
                  <a:cs typeface="함초롬돋움" panose="020B0504000101010101" pitchFamily="50" charset="-127"/>
                </a:rPr>
                <a:t>3</a:t>
              </a:r>
              <a:r>
                <a:rPr lang="ko-KR" altLang="en-US" sz="15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KoPub돋움체 Light" panose="00000300000000000000" pitchFamily="2" charset="-127"/>
                  <a:ea typeface="KoPub돋움체 Light" panose="00000300000000000000" pitchFamily="2" charset="-127"/>
                  <a:cs typeface="함초롬돋움" panose="020B0504000101010101" pitchFamily="50" charset="-127"/>
                </a:rPr>
                <a:t>월 </a:t>
              </a:r>
              <a:r>
                <a:rPr lang="en-US" altLang="ko-KR" sz="15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KoPub돋움체 Light" panose="00000300000000000000" pitchFamily="2" charset="-127"/>
                  <a:ea typeface="KoPub돋움체 Light" panose="00000300000000000000" pitchFamily="2" charset="-127"/>
                  <a:cs typeface="함초롬돋움" panose="020B0504000101010101" pitchFamily="50" charset="-127"/>
                </a:rPr>
                <a:t>~ 2027</a:t>
              </a:r>
              <a:r>
                <a:rPr lang="ko-KR" altLang="en-US" sz="15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KoPub돋움체 Light" panose="00000300000000000000" pitchFamily="2" charset="-127"/>
                  <a:ea typeface="KoPub돋움체 Light" panose="00000300000000000000" pitchFamily="2" charset="-127"/>
                  <a:cs typeface="함초롬돋움" panose="020B0504000101010101" pitchFamily="50" charset="-127"/>
                </a:rPr>
                <a:t>년 </a:t>
              </a:r>
              <a:r>
                <a:rPr lang="en-US" altLang="ko-KR" sz="15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KoPub돋움체 Light" panose="00000300000000000000" pitchFamily="2" charset="-127"/>
                  <a:ea typeface="KoPub돋움체 Light" panose="00000300000000000000" pitchFamily="2" charset="-127"/>
                  <a:cs typeface="함초롬돋움" panose="020B0504000101010101" pitchFamily="50" charset="-127"/>
                </a:rPr>
                <a:t>2</a:t>
              </a:r>
              <a:r>
                <a:rPr lang="ko-KR" altLang="en-US" sz="15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KoPub돋움체 Light" panose="00000300000000000000" pitchFamily="2" charset="-127"/>
                  <a:ea typeface="KoPub돋움체 Light" panose="00000300000000000000" pitchFamily="2" charset="-127"/>
                  <a:cs typeface="함초롬돋움" panose="020B0504000101010101" pitchFamily="50" charset="-127"/>
                </a:rPr>
                <a:t>월</a:t>
              </a:r>
              <a:r>
                <a:rPr lang="en-US" altLang="ko-KR" sz="15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KoPub돋움체 Light" panose="00000300000000000000" pitchFamily="2" charset="-127"/>
                  <a:ea typeface="KoPub돋움체 Light" panose="00000300000000000000" pitchFamily="2" charset="-127"/>
                  <a:cs typeface="함초롬돋움" panose="020B0504000101010101" pitchFamily="50" charset="-127"/>
                </a:rPr>
                <a:t>(12</a:t>
              </a:r>
              <a:r>
                <a:rPr lang="ko-KR" altLang="en-US" sz="15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KoPub돋움체 Light" panose="00000300000000000000" pitchFamily="2" charset="-127"/>
                  <a:ea typeface="KoPub돋움체 Light" panose="00000300000000000000" pitchFamily="2" charset="-127"/>
                  <a:cs typeface="함초롬돋움" panose="020B0504000101010101" pitchFamily="50" charset="-127"/>
                </a:rPr>
                <a:t>개월</a:t>
              </a:r>
              <a:r>
                <a:rPr lang="en-US" altLang="ko-KR" sz="15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KoPub돋움체 Light" panose="00000300000000000000" pitchFamily="2" charset="-127"/>
                  <a:ea typeface="KoPub돋움체 Light" panose="00000300000000000000" pitchFamily="2" charset="-127"/>
                  <a:cs typeface="함초롬돋움" panose="020B0504000101010101" pitchFamily="50" charset="-127"/>
                </a:rPr>
                <a:t>)</a:t>
              </a:r>
              <a:r>
                <a:rPr lang="en-US" altLang="ko-KR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KoPub돋움체 Light" panose="00000300000000000000" pitchFamily="2" charset="-127"/>
                  <a:ea typeface="KoPub돋움체 Light" panose="00000300000000000000" pitchFamily="2" charset="-127"/>
                  <a:cs typeface="함초롬돋움" panose="020B0504000101010101" pitchFamily="50" charset="-127"/>
                </a:rPr>
                <a:t> </a:t>
              </a:r>
              <a:r>
                <a:rPr lang="ko-KR" altLang="en-US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KoPub돋움체 Light" panose="00000300000000000000" pitchFamily="2" charset="-127"/>
                  <a:ea typeface="KoPub돋움체 Light" panose="00000300000000000000" pitchFamily="2" charset="-127"/>
                  <a:cs typeface="함초롬돋움" panose="020B0504000101010101" pitchFamily="50" charset="-127"/>
                </a:rPr>
                <a:t>입니다</a:t>
              </a:r>
              <a:r>
                <a:rPr lang="en-US" altLang="ko-KR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KoPub돋움체 Light" panose="00000300000000000000" pitchFamily="2" charset="-127"/>
                  <a:ea typeface="KoPub돋움체 Light" panose="00000300000000000000" pitchFamily="2" charset="-127"/>
                  <a:cs typeface="함초롬돋움" panose="020B0504000101010101" pitchFamily="50" charset="-127"/>
                </a:rPr>
                <a:t>.</a:t>
              </a:r>
            </a:p>
            <a:p>
              <a:r>
                <a:rPr lang="ko-KR" altLang="en-US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KoPub돋움체 Light" panose="00000300000000000000" pitchFamily="2" charset="-127"/>
                  <a:ea typeface="KoPub돋움체 Light" panose="00000300000000000000" pitchFamily="2" charset="-127"/>
                  <a:cs typeface="함초롬돋움" panose="020B0504000101010101" pitchFamily="50" charset="-127"/>
                </a:rPr>
                <a:t>단</a:t>
              </a:r>
              <a:r>
                <a:rPr lang="en-US" altLang="ko-KR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KoPub돋움체 Light" panose="00000300000000000000" pitchFamily="2" charset="-127"/>
                  <a:ea typeface="KoPub돋움체 Light" panose="00000300000000000000" pitchFamily="2" charset="-127"/>
                  <a:cs typeface="함초롬돋움" panose="020B0504000101010101" pitchFamily="50" charset="-127"/>
                </a:rPr>
                <a:t>, </a:t>
              </a:r>
              <a:r>
                <a:rPr lang="ko-KR" altLang="en-US" sz="15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KoPub돋움체 Light" panose="00000300000000000000" pitchFamily="2" charset="-127"/>
                  <a:ea typeface="KoPub돋움체 Light" panose="00000300000000000000" pitchFamily="2" charset="-127"/>
                  <a:cs typeface="함초롬돋움" panose="020B0504000101010101" pitchFamily="50" charset="-127"/>
                </a:rPr>
                <a:t>대학별 활동시간과 기간이 상이</a:t>
              </a:r>
              <a:r>
                <a:rPr lang="ko-KR" altLang="en-US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KoPub돋움체 Light" panose="00000300000000000000" pitchFamily="2" charset="-127"/>
                  <a:ea typeface="KoPub돋움체 Light" panose="00000300000000000000" pitchFamily="2" charset="-127"/>
                  <a:cs typeface="함초롬돋움" panose="020B0504000101010101" pitchFamily="50" charset="-127"/>
                </a:rPr>
                <a:t>하므로</a:t>
              </a:r>
              <a:r>
                <a:rPr lang="en-US" altLang="ko-KR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KoPub돋움체 Light" panose="00000300000000000000" pitchFamily="2" charset="-127"/>
                  <a:ea typeface="KoPub돋움체 Light" panose="00000300000000000000" pitchFamily="2" charset="-127"/>
                  <a:cs typeface="함초롬돋움" panose="020B0504000101010101" pitchFamily="50" charset="-127"/>
                </a:rPr>
                <a:t>, </a:t>
              </a:r>
              <a:r>
                <a:rPr lang="ko-KR" altLang="en-US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KoPub돋움체 Light" panose="00000300000000000000" pitchFamily="2" charset="-127"/>
                  <a:ea typeface="KoPub돋움체 Light" panose="00000300000000000000" pitchFamily="2" charset="-127"/>
                  <a:cs typeface="함초롬돋움" panose="020B0504000101010101" pitchFamily="50" charset="-127"/>
                </a:rPr>
                <a:t>반드시 소속대학의 공지를 </a:t>
              </a:r>
              <a:endParaRPr lang="en-US" altLang="ko-KR" sz="15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endParaRPr>
            </a:p>
            <a:p>
              <a:r>
                <a:rPr lang="ko-KR" altLang="en-US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KoPub돋움체 Light" panose="00000300000000000000" pitchFamily="2" charset="-127"/>
                  <a:ea typeface="KoPub돋움체 Light" panose="00000300000000000000" pitchFamily="2" charset="-127"/>
                  <a:cs typeface="함초롬돋움" panose="020B0504000101010101" pitchFamily="50" charset="-127"/>
                </a:rPr>
                <a:t>확인해주시기 바랍니다</a:t>
              </a:r>
              <a:r>
                <a:rPr lang="en-US" altLang="ko-KR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KoPub돋움체 Light" panose="00000300000000000000" pitchFamily="2" charset="-127"/>
                  <a:ea typeface="KoPub돋움체 Light" panose="00000300000000000000" pitchFamily="2" charset="-127"/>
                  <a:cs typeface="함초롬돋움" panose="020B0504000101010101" pitchFamily="50" charset="-127"/>
                </a:rPr>
                <a:t>.</a:t>
              </a:r>
              <a:endParaRPr lang="ko-KR" altLang="en-US" sz="15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endParaRPr>
            </a:p>
          </p:txBody>
        </p:sp>
      </p:grpSp>
      <p:grpSp>
        <p:nvGrpSpPr>
          <p:cNvPr id="29" name="그룹 28"/>
          <p:cNvGrpSpPr/>
          <p:nvPr/>
        </p:nvGrpSpPr>
        <p:grpSpPr>
          <a:xfrm>
            <a:off x="803377" y="3663496"/>
            <a:ext cx="8883539" cy="2725383"/>
            <a:chOff x="803377" y="4007038"/>
            <a:chExt cx="8883539" cy="2725383"/>
          </a:xfrm>
        </p:grpSpPr>
        <p:sp>
          <p:nvSpPr>
            <p:cNvPr id="30" name="TextBox 29"/>
            <p:cNvSpPr txBox="1"/>
            <p:nvPr/>
          </p:nvSpPr>
          <p:spPr>
            <a:xfrm>
              <a:off x="803377" y="4007038"/>
              <a:ext cx="689612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6000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  <a:alpha val="3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Q</a:t>
              </a:r>
              <a:endParaRPr lang="ko-KR" altLang="en-US" sz="6000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  <a:alpha val="3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  <p:cxnSp>
          <p:nvCxnSpPr>
            <p:cNvPr id="32" name="직선 연결선 31"/>
            <p:cNvCxnSpPr/>
            <p:nvPr/>
          </p:nvCxnSpPr>
          <p:spPr>
            <a:xfrm>
              <a:off x="922331" y="4909234"/>
              <a:ext cx="4440069" cy="0"/>
            </a:xfrm>
            <a:prstGeom prst="line">
              <a:avLst/>
            </a:prstGeom>
            <a:ln w="12700">
              <a:solidFill>
                <a:srgbClr val="001746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TextBox 32"/>
            <p:cNvSpPr txBox="1"/>
            <p:nvPr/>
          </p:nvSpPr>
          <p:spPr>
            <a:xfrm>
              <a:off x="1492989" y="4488484"/>
              <a:ext cx="40831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활동 가능한 기관은 어떻게 찾을 수 있나요</a:t>
              </a:r>
              <a:r>
                <a:rPr lang="en-US" altLang="ko-KR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?</a:t>
              </a: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2711516" y="5716758"/>
              <a:ext cx="668773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6000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>
                      <a:alpha val="35000"/>
                    </a:srgb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A</a:t>
              </a:r>
              <a:endParaRPr lang="ko-KR" altLang="en-US" sz="6000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>
                    <a:alpha val="35000"/>
                  </a:srgb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  <p:cxnSp>
          <p:nvCxnSpPr>
            <p:cNvPr id="35" name="직선 연결선 34"/>
            <p:cNvCxnSpPr/>
            <p:nvPr/>
          </p:nvCxnSpPr>
          <p:spPr>
            <a:xfrm>
              <a:off x="2830470" y="6628479"/>
              <a:ext cx="5384247" cy="0"/>
            </a:xfrm>
            <a:prstGeom prst="line">
              <a:avLst/>
            </a:prstGeom>
            <a:ln w="12700">
              <a:solidFill>
                <a:srgbClr val="FF4747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TextBox 35"/>
            <p:cNvSpPr txBox="1"/>
            <p:nvPr/>
          </p:nvSpPr>
          <p:spPr>
            <a:xfrm>
              <a:off x="3331780" y="5254524"/>
              <a:ext cx="6355136" cy="10300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10000"/>
                </a:lnSpc>
                <a:buClr>
                  <a:schemeClr val="tx2">
                    <a:lumMod val="75000"/>
                  </a:schemeClr>
                </a:buClr>
              </a:pPr>
              <a:r>
                <a:rPr lang="ko-KR" altLang="en-US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KoPub돋움체 Light" panose="00000300000000000000" pitchFamily="2" charset="-127"/>
                  <a:ea typeface="KoPub돋움체 Light" panose="00000300000000000000" pitchFamily="2" charset="-127"/>
                  <a:cs typeface="함초롬돋움" panose="020B0504000101010101" pitchFamily="50" charset="-127"/>
                </a:rPr>
                <a:t>활동가능기관 중 멘토 수요 신청한 기관은 희망근로지 신청 시 </a:t>
              </a:r>
              <a:r>
                <a:rPr lang="ko-KR" altLang="en-US" sz="1400" spc="-150" dirty="0" err="1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KoPub돋움체 Light" panose="00000300000000000000" pitchFamily="2" charset="-127"/>
                  <a:ea typeface="KoPub돋움체 Light" panose="00000300000000000000" pitchFamily="2" charset="-127"/>
                  <a:cs typeface="함초롬돋움" panose="020B0504000101010101" pitchFamily="50" charset="-127"/>
                </a:rPr>
                <a:t>확인가능합니다</a:t>
              </a:r>
              <a:r>
                <a:rPr lang="en-US" altLang="ko-KR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KoPub돋움체 Light" panose="00000300000000000000" pitchFamily="2" charset="-127"/>
                  <a:ea typeface="KoPub돋움체 Light" panose="00000300000000000000" pitchFamily="2" charset="-127"/>
                  <a:cs typeface="함초롬돋움" panose="020B0504000101010101" pitchFamily="50" charset="-127"/>
                </a:rPr>
                <a:t>. </a:t>
              </a:r>
            </a:p>
            <a:p>
              <a:pPr>
                <a:lnSpc>
                  <a:spcPct val="110000"/>
                </a:lnSpc>
                <a:buClr>
                  <a:schemeClr val="tx2">
                    <a:lumMod val="75000"/>
                  </a:schemeClr>
                </a:buClr>
              </a:pPr>
              <a:r>
                <a:rPr lang="ko-KR" altLang="en-US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KoPub돋움체 Light" panose="00000300000000000000" pitchFamily="2" charset="-127"/>
                  <a:ea typeface="KoPub돋움체 Light" panose="00000300000000000000" pitchFamily="2" charset="-127"/>
                  <a:cs typeface="함초롬돋움" panose="020B0504000101010101" pitchFamily="50" charset="-127"/>
                </a:rPr>
                <a:t>또한</a:t>
              </a:r>
              <a:r>
                <a:rPr lang="en-US" altLang="ko-KR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KoPub돋움체 Light" panose="00000300000000000000" pitchFamily="2" charset="-127"/>
                  <a:ea typeface="KoPub돋움체 Light" panose="00000300000000000000" pitchFamily="2" charset="-127"/>
                  <a:cs typeface="함초롬돋움" panose="020B0504000101010101" pitchFamily="50" charset="-127"/>
                </a:rPr>
                <a:t>, </a:t>
              </a:r>
              <a:r>
                <a:rPr lang="ko-KR" altLang="en-US" sz="14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KoPub돋움체 Light" panose="00000300000000000000" pitchFamily="2" charset="-127"/>
                  <a:ea typeface="KoPub돋움체 Light" panose="00000300000000000000" pitchFamily="2" charset="-127"/>
                  <a:cs typeface="함초롬돋움" panose="020B0504000101010101" pitchFamily="50" charset="-127"/>
                </a:rPr>
                <a:t>다문화 </a:t>
              </a:r>
              <a:r>
                <a:rPr lang="en-US" altLang="ko-KR" sz="14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KoPub돋움체 Light" panose="00000300000000000000" pitchFamily="2" charset="-127"/>
                  <a:ea typeface="KoPub돋움체 Light" panose="00000300000000000000" pitchFamily="2" charset="-127"/>
                  <a:cs typeface="함초롬돋움" panose="020B0504000101010101" pitchFamily="50" charset="-127"/>
                </a:rPr>
                <a:t>· </a:t>
              </a:r>
              <a:r>
                <a:rPr lang="ko-KR" altLang="en-US" sz="1400" b="1" spc="-150" dirty="0" err="1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KoPub돋움체 Light" panose="00000300000000000000" pitchFamily="2" charset="-127"/>
                  <a:ea typeface="KoPub돋움체 Light" panose="00000300000000000000" pitchFamily="2" charset="-127"/>
                  <a:cs typeface="함초롬돋움" panose="020B0504000101010101" pitchFamily="50" charset="-127"/>
                </a:rPr>
                <a:t>탈북학생</a:t>
              </a:r>
              <a:r>
                <a:rPr lang="ko-KR" altLang="en-US" sz="14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KoPub돋움체 Light" panose="00000300000000000000" pitchFamily="2" charset="-127"/>
                  <a:ea typeface="KoPub돋움체 Light" panose="00000300000000000000" pitchFamily="2" charset="-127"/>
                  <a:cs typeface="함초롬돋움" panose="020B0504000101010101" pitchFamily="50" charset="-127"/>
                </a:rPr>
                <a:t> 멘토링장학금 </a:t>
              </a:r>
              <a:r>
                <a:rPr lang="ko-KR" altLang="en-US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KoPub돋움체 Light" panose="00000300000000000000" pitchFamily="2" charset="-127"/>
                  <a:ea typeface="KoPub돋움체 Light" panose="00000300000000000000" pitchFamily="2" charset="-127"/>
                  <a:cs typeface="함초롬돋움" panose="020B0504000101010101" pitchFamily="50" charset="-127"/>
                </a:rPr>
                <a:t>사업 커뮤니티</a:t>
              </a:r>
              <a:r>
                <a:rPr lang="en-US" altLang="ko-KR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KoPub돋움체 Light" panose="00000300000000000000" pitchFamily="2" charset="-127"/>
                  <a:ea typeface="KoPub돋움체 Light" panose="00000300000000000000" pitchFamily="2" charset="-127"/>
                  <a:cs typeface="함초롬돋움" panose="020B0504000101010101" pitchFamily="50" charset="-127"/>
                </a:rPr>
                <a:t> (</a:t>
              </a:r>
              <a:r>
                <a:rPr lang="en-US" altLang="ko-KR" sz="1400" spc="-150" dirty="0">
                  <a:solidFill>
                    <a:srgbClr val="FF4747"/>
                  </a:solidFill>
                  <a:latin typeface="KoPub돋움체 Light" panose="00000300000000000000" pitchFamily="2" charset="-127"/>
                  <a:ea typeface="KoPub돋움체 Light" panose="00000300000000000000" pitchFamily="2" charset="-127"/>
                </a:rPr>
                <a:t>http://cafe.naver.com/kosafdtmentoring</a:t>
              </a:r>
              <a:r>
                <a:rPr lang="en-US" altLang="ko-KR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KoPub돋움체 Light" panose="00000300000000000000" pitchFamily="2" charset="-127"/>
                  <a:ea typeface="KoPub돋움체 Light" panose="00000300000000000000" pitchFamily="2" charset="-127"/>
                  <a:cs typeface="함초롬돋움" panose="020B0504000101010101" pitchFamily="50" charset="-127"/>
                </a:rPr>
                <a:t>)</a:t>
              </a:r>
              <a:r>
                <a:rPr lang="ko-KR" altLang="en-US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KoPub돋움체 Light" panose="00000300000000000000" pitchFamily="2" charset="-127"/>
                  <a:ea typeface="KoPub돋움체 Light" panose="00000300000000000000" pitchFamily="2" charset="-127"/>
                  <a:cs typeface="함초롬돋움" panose="020B0504000101010101" pitchFamily="50" charset="-127"/>
                </a:rPr>
                <a:t> </a:t>
              </a:r>
              <a:endPara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endParaRPr>
            </a:p>
            <a:p>
              <a:pPr>
                <a:lnSpc>
                  <a:spcPct val="110000"/>
                </a:lnSpc>
                <a:buClr>
                  <a:schemeClr val="tx2">
                    <a:lumMod val="75000"/>
                  </a:schemeClr>
                </a:buClr>
              </a:pPr>
              <a:r>
                <a:rPr lang="en-US" altLang="ko-KR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KoPub돋움체 Light" panose="00000300000000000000" pitchFamily="2" charset="-127"/>
                  <a:ea typeface="KoPub돋움체 Light" panose="00000300000000000000" pitchFamily="2" charset="-127"/>
                  <a:cs typeface="함초롬돋움" panose="020B0504000101010101" pitchFamily="50" charset="-127"/>
                </a:rPr>
                <a:t>‘</a:t>
              </a:r>
              <a:r>
                <a:rPr lang="ko-KR" altLang="en-US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KoPub돋움체 Light" panose="00000300000000000000" pitchFamily="2" charset="-127"/>
                  <a:ea typeface="KoPub돋움체 Light" panose="00000300000000000000" pitchFamily="2" charset="-127"/>
                  <a:cs typeface="함초롬돋움" panose="020B0504000101010101" pitchFamily="50" charset="-127"/>
                </a:rPr>
                <a:t>활동참고자료</a:t>
              </a:r>
              <a:r>
                <a:rPr lang="en-US" altLang="ko-KR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KoPub돋움체 Light" panose="00000300000000000000" pitchFamily="2" charset="-127"/>
                  <a:ea typeface="KoPub돋움체 Light" panose="00000300000000000000" pitchFamily="2" charset="-127"/>
                  <a:cs typeface="함초롬돋움" panose="020B0504000101010101" pitchFamily="50" charset="-127"/>
                </a:rPr>
                <a:t>’ </a:t>
              </a:r>
              <a:r>
                <a:rPr lang="ko-KR" altLang="en-US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KoPub돋움체 Light" panose="00000300000000000000" pitchFamily="2" charset="-127"/>
                  <a:ea typeface="KoPub돋움체 Light" panose="00000300000000000000" pitchFamily="2" charset="-127"/>
                  <a:cs typeface="함초롬돋움" panose="020B0504000101010101" pitchFamily="50" charset="-127"/>
                </a:rPr>
                <a:t>게시판의 </a:t>
              </a:r>
              <a:r>
                <a:rPr lang="en-US" altLang="ko-KR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KoPub돋움체 Light" panose="00000300000000000000" pitchFamily="2" charset="-127"/>
                  <a:ea typeface="KoPub돋움체 Light" panose="00000300000000000000" pitchFamily="2" charset="-127"/>
                  <a:cs typeface="함초롬돋움" panose="020B0504000101010101" pitchFamily="50" charset="-127"/>
                </a:rPr>
                <a:t>‘</a:t>
              </a:r>
              <a:r>
                <a:rPr lang="ko-KR" altLang="en-US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KoPub돋움체 Light" panose="00000300000000000000" pitchFamily="2" charset="-127"/>
                  <a:ea typeface="KoPub돋움체 Light" panose="00000300000000000000" pitchFamily="2" charset="-127"/>
                  <a:cs typeface="함초롬돋움" panose="020B0504000101010101" pitchFamily="50" charset="-127"/>
                </a:rPr>
                <a:t>활동가능 근로기관 찾기</a:t>
              </a:r>
              <a:r>
                <a:rPr lang="en-US" altLang="ko-KR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KoPub돋움체 Light" panose="00000300000000000000" pitchFamily="2" charset="-127"/>
                  <a:ea typeface="KoPub돋움체 Light" panose="00000300000000000000" pitchFamily="2" charset="-127"/>
                  <a:cs typeface="함초롬돋움" panose="020B0504000101010101" pitchFamily="50" charset="-127"/>
                </a:rPr>
                <a:t> </a:t>
              </a:r>
              <a:r>
                <a:rPr lang="ko-KR" altLang="en-US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KoPub돋움체 Light" panose="00000300000000000000" pitchFamily="2" charset="-127"/>
                  <a:ea typeface="KoPub돋움체 Light" panose="00000300000000000000" pitchFamily="2" charset="-127"/>
                  <a:cs typeface="함초롬돋움" panose="020B0504000101010101" pitchFamily="50" charset="-127"/>
                </a:rPr>
                <a:t>매뉴얼</a:t>
              </a:r>
              <a:r>
                <a:rPr lang="en-US" altLang="ko-KR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KoPub돋움체 Light" panose="00000300000000000000" pitchFamily="2" charset="-127"/>
                  <a:ea typeface="KoPub돋움체 Light" panose="00000300000000000000" pitchFamily="2" charset="-127"/>
                  <a:cs typeface="함초롬돋움" panose="020B0504000101010101" pitchFamily="50" charset="-127"/>
                </a:rPr>
                <a:t>’ </a:t>
              </a:r>
              <a:r>
                <a:rPr lang="ko-KR" altLang="en-US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KoPub돋움체 Light" panose="00000300000000000000" pitchFamily="2" charset="-127"/>
                  <a:ea typeface="KoPub돋움체 Light" panose="00000300000000000000" pitchFamily="2" charset="-127"/>
                  <a:cs typeface="함초롬돋움" panose="020B0504000101010101" pitchFamily="50" charset="-127"/>
                </a:rPr>
                <a:t>을</a:t>
              </a:r>
              <a:r>
                <a:rPr lang="en-US" altLang="ko-KR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KoPub돋움체 Light" panose="00000300000000000000" pitchFamily="2" charset="-127"/>
                  <a:ea typeface="KoPub돋움체 Light" panose="00000300000000000000" pitchFamily="2" charset="-127"/>
                  <a:cs typeface="함초롬돋움" panose="020B0504000101010101" pitchFamily="50" charset="-127"/>
                </a:rPr>
                <a:t> </a:t>
              </a:r>
              <a:r>
                <a:rPr lang="ko-KR" altLang="en-US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KoPub돋움체 Light" panose="00000300000000000000" pitchFamily="2" charset="-127"/>
                  <a:ea typeface="KoPub돋움체 Light" panose="00000300000000000000" pitchFamily="2" charset="-127"/>
                  <a:cs typeface="함초롬돋움" panose="020B0504000101010101" pitchFamily="50" charset="-127"/>
                </a:rPr>
                <a:t>참고해주시기 바랍니다</a:t>
              </a:r>
              <a:r>
                <a:rPr lang="en-US" altLang="ko-KR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KoPub돋움체 Light" panose="00000300000000000000" pitchFamily="2" charset="-127"/>
                  <a:ea typeface="KoPub돋움체 Light" panose="00000300000000000000" pitchFamily="2" charset="-127"/>
                  <a:cs typeface="함초롬돋움" panose="020B0504000101010101" pitchFamily="50" charset="-127"/>
                </a:rPr>
                <a:t>.</a:t>
              </a:r>
            </a:p>
            <a:p>
              <a:pPr>
                <a:lnSpc>
                  <a:spcPct val="110000"/>
                </a:lnSpc>
                <a:buClr>
                  <a:schemeClr val="tx2">
                    <a:lumMod val="75000"/>
                  </a:schemeClr>
                </a:buClr>
              </a:pPr>
              <a:r>
                <a:rPr lang="en-US" altLang="ko-KR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KoPub돋움체 Light" panose="00000300000000000000" pitchFamily="2" charset="-127"/>
                  <a:ea typeface="KoPub돋움체 Light" panose="00000300000000000000" pitchFamily="2" charset="-127"/>
                  <a:cs typeface="함초롬돋움" panose="020B0504000101010101" pitchFamily="50" charset="-127"/>
                </a:rPr>
                <a:t> </a:t>
              </a:r>
              <a:r>
                <a:rPr lang="en-US" altLang="ko-KR" sz="11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KoPub돋움체 Light" panose="00000300000000000000" pitchFamily="2" charset="-127"/>
                  <a:ea typeface="KoPub돋움체 Light" panose="00000300000000000000" pitchFamily="2" charset="-127"/>
                  <a:cs typeface="함초롬돋움" panose="020B0504000101010101" pitchFamily="50" charset="-127"/>
                </a:rPr>
                <a:t>※ </a:t>
              </a:r>
              <a:r>
                <a:rPr lang="ko-KR" altLang="en-US" sz="11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KoPub돋움체 Light" panose="00000300000000000000" pitchFamily="2" charset="-127"/>
                  <a:ea typeface="KoPub돋움체 Light" panose="00000300000000000000" pitchFamily="2" charset="-127"/>
                  <a:cs typeface="함초롬돋움" panose="020B0504000101010101" pitchFamily="50" charset="-127"/>
                </a:rPr>
                <a:t>희망근로지 신청 경로</a:t>
              </a:r>
              <a:r>
                <a:rPr lang="en-US" altLang="ko-KR" sz="11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KoPub돋움체 Light" panose="00000300000000000000" pitchFamily="2" charset="-127"/>
                  <a:ea typeface="KoPub돋움체 Light" panose="00000300000000000000" pitchFamily="2" charset="-127"/>
                  <a:cs typeface="함초롬돋움" panose="020B0504000101010101" pitchFamily="50" charset="-127"/>
                </a:rPr>
                <a:t>: </a:t>
              </a:r>
              <a:r>
                <a:rPr lang="ko-KR" altLang="en-US" sz="11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KoPub돋움체 Light" panose="00000300000000000000" pitchFamily="2" charset="-127"/>
                  <a:ea typeface="KoPub돋움체 Light" panose="00000300000000000000" pitchFamily="2" charset="-127"/>
                  <a:cs typeface="함초롬돋움" panose="020B0504000101010101" pitchFamily="50" charset="-127"/>
                </a:rPr>
                <a:t>재단홈페이지</a:t>
              </a:r>
              <a:r>
                <a:rPr lang="en-US" altLang="ko-KR" sz="11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KoPub돋움체 Light" panose="00000300000000000000" pitchFamily="2" charset="-127"/>
                  <a:ea typeface="KoPub돋움체 Light" panose="00000300000000000000" pitchFamily="2" charset="-127"/>
                  <a:cs typeface="함초롬돋움" panose="020B0504000101010101" pitchFamily="50" charset="-127"/>
                </a:rPr>
                <a:t>(www.kosaf.go.kr) &gt; </a:t>
              </a:r>
              <a:r>
                <a:rPr lang="ko-KR" altLang="en-US" sz="11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KoPub돋움체 Light" panose="00000300000000000000" pitchFamily="2" charset="-127"/>
                  <a:ea typeface="KoPub돋움체 Light" panose="00000300000000000000" pitchFamily="2" charset="-127"/>
                  <a:cs typeface="함초롬돋움" panose="020B0504000101010101" pitchFamily="50" charset="-127"/>
                </a:rPr>
                <a:t>인재육성</a:t>
              </a:r>
              <a:r>
                <a:rPr lang="en-US" altLang="ko-KR" sz="11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KoPub돋움체 Light" panose="00000300000000000000" pitchFamily="2" charset="-127"/>
                  <a:ea typeface="KoPub돋움체 Light" panose="00000300000000000000" pitchFamily="2" charset="-127"/>
                  <a:cs typeface="함초롬돋움" panose="020B0504000101010101" pitchFamily="50" charset="-127"/>
                </a:rPr>
                <a:t>&gt; </a:t>
              </a:r>
              <a:r>
                <a:rPr lang="ko-KR" altLang="en-US" sz="1100" spc="-150" dirty="0" err="1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KoPub돋움체 Light" panose="00000300000000000000" pitchFamily="2" charset="-127"/>
                  <a:ea typeface="KoPub돋움체 Light" panose="00000300000000000000" pitchFamily="2" charset="-127"/>
                  <a:cs typeface="함초롬돋움" panose="020B0504000101010101" pitchFamily="50" charset="-127"/>
                </a:rPr>
                <a:t>대학생지식멘토링</a:t>
              </a:r>
              <a:r>
                <a:rPr lang="en-US" altLang="ko-KR" sz="11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KoPub돋움체 Light" panose="00000300000000000000" pitchFamily="2" charset="-127"/>
                  <a:ea typeface="KoPub돋움체 Light" panose="00000300000000000000" pitchFamily="2" charset="-127"/>
                  <a:cs typeface="함초롬돋움" panose="020B0504000101010101" pitchFamily="50" charset="-127"/>
                </a:rPr>
                <a:t>&gt; </a:t>
              </a:r>
              <a:r>
                <a:rPr lang="ko-KR" altLang="en-US" sz="11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KoPub돋움체 Light" panose="00000300000000000000" pitchFamily="2" charset="-127"/>
                  <a:ea typeface="KoPub돋움체 Light" panose="00000300000000000000" pitchFamily="2" charset="-127"/>
                  <a:cs typeface="함초롬돋움" panose="020B0504000101010101" pitchFamily="50" charset="-127"/>
                </a:rPr>
                <a:t>다문화 </a:t>
              </a:r>
              <a:r>
                <a:rPr lang="en-US" altLang="ko-KR" sz="11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KoPub돋움체 Light" panose="00000300000000000000" pitchFamily="2" charset="-127"/>
                  <a:ea typeface="KoPub돋움체 Light" panose="00000300000000000000" pitchFamily="2" charset="-127"/>
                  <a:cs typeface="함초롬돋움" panose="020B0504000101010101" pitchFamily="50" charset="-127"/>
                </a:rPr>
                <a:t>· </a:t>
              </a:r>
              <a:r>
                <a:rPr lang="ko-KR" altLang="en-US" sz="1100" b="1" spc="-150" dirty="0" err="1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KoPub돋움체 Light" panose="00000300000000000000" pitchFamily="2" charset="-127"/>
                  <a:ea typeface="KoPub돋움체 Light" panose="00000300000000000000" pitchFamily="2" charset="-127"/>
                  <a:cs typeface="함초롬돋움" panose="020B0504000101010101" pitchFamily="50" charset="-127"/>
                </a:rPr>
                <a:t>탈북학생</a:t>
              </a:r>
              <a:r>
                <a:rPr lang="ko-KR" altLang="en-US" sz="11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KoPub돋움체 Light" panose="00000300000000000000" pitchFamily="2" charset="-127"/>
                  <a:ea typeface="KoPub돋움체 Light" panose="00000300000000000000" pitchFamily="2" charset="-127"/>
                  <a:cs typeface="함초롬돋움" panose="020B0504000101010101" pitchFamily="50" charset="-127"/>
                </a:rPr>
                <a:t> 멘토링</a:t>
              </a:r>
              <a:r>
                <a:rPr lang="en-US" altLang="ko-KR" sz="11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KoPub돋움체 Light" panose="00000300000000000000" pitchFamily="2" charset="-127"/>
                  <a:ea typeface="KoPub돋움체 Light" panose="00000300000000000000" pitchFamily="2" charset="-127"/>
                  <a:cs typeface="함초롬돋움" panose="020B0504000101010101" pitchFamily="50" charset="-127"/>
                </a:rPr>
                <a:t>&gt;  </a:t>
              </a:r>
              <a:r>
                <a:rPr lang="ko-KR" altLang="en-US" sz="11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KoPub돋움체 Light" panose="00000300000000000000" pitchFamily="2" charset="-127"/>
                  <a:ea typeface="KoPub돋움체 Light" panose="00000300000000000000" pitchFamily="2" charset="-127"/>
                  <a:cs typeface="함초롬돋움" panose="020B0504000101010101" pitchFamily="50" charset="-127"/>
                </a:rPr>
                <a:t>희망근로지 신청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2700724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158505" y="142875"/>
            <a:ext cx="9588990" cy="65722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289072" y="246931"/>
            <a:ext cx="223811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자주 묻는 질문</a:t>
            </a:r>
            <a:r>
              <a:rPr lang="en-US" altLang="ko-KR" sz="2000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(FAQ)</a:t>
            </a:r>
            <a:endParaRPr lang="en-US" altLang="ko-KR" sz="2000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2">
                  <a:lumMod val="7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cxnSp>
        <p:nvCxnSpPr>
          <p:cNvPr id="6" name="직선 연결선 5"/>
          <p:cNvCxnSpPr/>
          <p:nvPr/>
        </p:nvCxnSpPr>
        <p:spPr>
          <a:xfrm>
            <a:off x="344488" y="662477"/>
            <a:ext cx="2182697" cy="0"/>
          </a:xfrm>
          <a:prstGeom prst="line">
            <a:avLst/>
          </a:prstGeom>
          <a:ln w="12700">
            <a:solidFill>
              <a:srgbClr val="00174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그룹 13"/>
          <p:cNvGrpSpPr/>
          <p:nvPr/>
        </p:nvGrpSpPr>
        <p:grpSpPr>
          <a:xfrm>
            <a:off x="570037" y="836712"/>
            <a:ext cx="1162110" cy="369332"/>
            <a:chOff x="1286687" y="1772816"/>
            <a:chExt cx="1162110" cy="369332"/>
          </a:xfrm>
        </p:grpSpPr>
        <p:sp>
          <p:nvSpPr>
            <p:cNvPr id="10" name="TextBox 9"/>
            <p:cNvSpPr txBox="1"/>
            <p:nvPr/>
          </p:nvSpPr>
          <p:spPr>
            <a:xfrm>
              <a:off x="1393700" y="1772816"/>
              <a:ext cx="105509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기관 변경</a:t>
              </a:r>
            </a:p>
          </p:txBody>
        </p:sp>
        <p:sp>
          <p:nvSpPr>
            <p:cNvPr id="13" name="이등변 삼각형 12"/>
            <p:cNvSpPr/>
            <p:nvPr/>
          </p:nvSpPr>
          <p:spPr>
            <a:xfrm rot="5400000">
              <a:off x="1277608" y="1900739"/>
              <a:ext cx="131646" cy="113488"/>
            </a:xfrm>
            <a:prstGeom prst="triangle">
              <a:avLst/>
            </a:prstGeom>
            <a:solidFill>
              <a:srgbClr val="0594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31" name="그룹 30"/>
          <p:cNvGrpSpPr/>
          <p:nvPr/>
        </p:nvGrpSpPr>
        <p:grpSpPr>
          <a:xfrm>
            <a:off x="803377" y="1202085"/>
            <a:ext cx="8398095" cy="1946434"/>
            <a:chOff x="803377" y="1202085"/>
            <a:chExt cx="8398095" cy="1946434"/>
          </a:xfrm>
        </p:grpSpPr>
        <p:sp>
          <p:nvSpPr>
            <p:cNvPr id="8" name="TextBox 7"/>
            <p:cNvSpPr txBox="1"/>
            <p:nvPr/>
          </p:nvSpPr>
          <p:spPr>
            <a:xfrm>
              <a:off x="803377" y="1202085"/>
              <a:ext cx="689612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6000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  <a:alpha val="3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Q</a:t>
              </a:r>
              <a:endParaRPr lang="ko-KR" altLang="en-US" sz="6000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  <a:alpha val="3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  <p:cxnSp>
          <p:nvCxnSpPr>
            <p:cNvPr id="16" name="직선 연결선 15"/>
            <p:cNvCxnSpPr/>
            <p:nvPr/>
          </p:nvCxnSpPr>
          <p:spPr>
            <a:xfrm>
              <a:off x="922331" y="2113806"/>
              <a:ext cx="4440069" cy="0"/>
            </a:xfrm>
            <a:prstGeom prst="line">
              <a:avLst/>
            </a:prstGeom>
            <a:ln w="12700">
              <a:solidFill>
                <a:srgbClr val="001746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TextBox 22"/>
            <p:cNvSpPr txBox="1"/>
            <p:nvPr/>
          </p:nvSpPr>
          <p:spPr>
            <a:xfrm>
              <a:off x="1484220" y="1630483"/>
              <a:ext cx="413927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활동 중 활동기관</a:t>
              </a:r>
              <a:r>
                <a:rPr lang="en-US" altLang="ko-KR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(</a:t>
              </a:r>
              <a:r>
                <a:rPr lang="ko-KR" altLang="en-US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멘티</a:t>
              </a:r>
              <a:r>
                <a:rPr lang="en-US" altLang="ko-KR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)</a:t>
              </a:r>
              <a:r>
                <a:rPr lang="ko-KR" altLang="en-US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을 변경할 수 있나요</a:t>
              </a:r>
              <a:r>
                <a:rPr lang="en-US" altLang="ko-KR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?</a:t>
              </a:r>
              <a:endParaRPr lang="ko-KR" altLang="en-US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3698271" y="2132856"/>
              <a:ext cx="668773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6000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>
                      <a:alpha val="35000"/>
                    </a:srgb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A</a:t>
              </a:r>
              <a:endParaRPr lang="ko-KR" altLang="en-US" sz="6000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>
                    <a:alpha val="35000"/>
                  </a:srgb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  <p:cxnSp>
          <p:nvCxnSpPr>
            <p:cNvPr id="27" name="직선 연결선 26"/>
            <p:cNvCxnSpPr/>
            <p:nvPr/>
          </p:nvCxnSpPr>
          <p:spPr>
            <a:xfrm>
              <a:off x="3817225" y="3044577"/>
              <a:ext cx="5384247" cy="0"/>
            </a:xfrm>
            <a:prstGeom prst="line">
              <a:avLst/>
            </a:prstGeom>
            <a:ln w="12700">
              <a:solidFill>
                <a:srgbClr val="FF4747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TextBox 27"/>
            <p:cNvSpPr txBox="1"/>
            <p:nvPr/>
          </p:nvSpPr>
          <p:spPr>
            <a:xfrm>
              <a:off x="4367044" y="2412464"/>
              <a:ext cx="4368504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KoPub돋움체 Light" panose="00000300000000000000" pitchFamily="2" charset="-127"/>
                  <a:ea typeface="KoPub돋움체 Light" panose="00000300000000000000" pitchFamily="2" charset="-127"/>
                  <a:cs typeface="함초롬돋움" panose="020B0504000101010101" pitchFamily="50" charset="-127"/>
                </a:rPr>
                <a:t>부득이한 사유로 근로기관을 변경해야 할 경우</a:t>
              </a:r>
              <a:r>
                <a:rPr lang="en-US" altLang="ko-KR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KoPub돋움체 Light" panose="00000300000000000000" pitchFamily="2" charset="-127"/>
                  <a:ea typeface="KoPub돋움체 Light" panose="00000300000000000000" pitchFamily="2" charset="-127"/>
                  <a:cs typeface="함초롬돋움" panose="020B0504000101010101" pitchFamily="50" charset="-127"/>
                </a:rPr>
                <a:t>, </a:t>
              </a:r>
              <a:r>
                <a:rPr lang="ko-KR" altLang="en-US" sz="15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KoPub돋움체 Light" panose="00000300000000000000" pitchFamily="2" charset="-127"/>
                  <a:ea typeface="KoPub돋움체 Light" panose="00000300000000000000" pitchFamily="2" charset="-127"/>
                  <a:cs typeface="함초롬돋움" panose="020B0504000101010101" pitchFamily="50" charset="-127"/>
                </a:rPr>
                <a:t>기관 및 소속대학</a:t>
              </a:r>
              <a:endParaRPr lang="en-US" altLang="ko-KR" sz="15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endParaRPr>
            </a:p>
            <a:p>
              <a:r>
                <a:rPr lang="ko-KR" altLang="en-US" sz="15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KoPub돋움체 Light" panose="00000300000000000000" pitchFamily="2" charset="-127"/>
                  <a:ea typeface="KoPub돋움체 Light" panose="00000300000000000000" pitchFamily="2" charset="-127"/>
                  <a:cs typeface="함초롬돋움" panose="020B0504000101010101" pitchFamily="50" charset="-127"/>
                </a:rPr>
                <a:t>담당자와의 협의 하에 변경 가능</a:t>
              </a:r>
              <a:r>
                <a:rPr lang="ko-KR" altLang="en-US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KoPub돋움체 Light" panose="00000300000000000000" pitchFamily="2" charset="-127"/>
                  <a:ea typeface="KoPub돋움체 Light" panose="00000300000000000000" pitchFamily="2" charset="-127"/>
                  <a:cs typeface="함초롬돋움" panose="020B0504000101010101" pitchFamily="50" charset="-127"/>
                </a:rPr>
                <a:t>합니다</a:t>
              </a:r>
              <a:r>
                <a:rPr lang="en-US" altLang="ko-KR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KoPub돋움체 Light" panose="00000300000000000000" pitchFamily="2" charset="-127"/>
                  <a:ea typeface="KoPub돋움체 Light" panose="00000300000000000000" pitchFamily="2" charset="-127"/>
                  <a:cs typeface="함초롬돋움" panose="020B0504000101010101" pitchFamily="50" charset="-127"/>
                </a:rPr>
                <a:t>.</a:t>
              </a:r>
              <a:endParaRPr lang="ko-KR" altLang="en-US" sz="15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endParaRPr>
            </a:p>
          </p:txBody>
        </p:sp>
      </p:grpSp>
      <p:grpSp>
        <p:nvGrpSpPr>
          <p:cNvPr id="40" name="그룹 39"/>
          <p:cNvGrpSpPr/>
          <p:nvPr/>
        </p:nvGrpSpPr>
        <p:grpSpPr>
          <a:xfrm>
            <a:off x="570037" y="3125147"/>
            <a:ext cx="1112416" cy="369332"/>
            <a:chOff x="1286687" y="1772816"/>
            <a:chExt cx="1112416" cy="369332"/>
          </a:xfrm>
        </p:grpSpPr>
        <p:sp>
          <p:nvSpPr>
            <p:cNvPr id="41" name="TextBox 40"/>
            <p:cNvSpPr txBox="1"/>
            <p:nvPr/>
          </p:nvSpPr>
          <p:spPr>
            <a:xfrm>
              <a:off x="1393700" y="1772816"/>
              <a:ext cx="100540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성적기준</a:t>
              </a:r>
            </a:p>
          </p:txBody>
        </p:sp>
        <p:sp>
          <p:nvSpPr>
            <p:cNvPr id="42" name="이등변 삼각형 41"/>
            <p:cNvSpPr/>
            <p:nvPr/>
          </p:nvSpPr>
          <p:spPr>
            <a:xfrm rot="5400000">
              <a:off x="1277608" y="1900739"/>
              <a:ext cx="131646" cy="113488"/>
            </a:xfrm>
            <a:prstGeom prst="triangle">
              <a:avLst/>
            </a:prstGeom>
            <a:solidFill>
              <a:srgbClr val="0594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2" name="그룹 1"/>
          <p:cNvGrpSpPr/>
          <p:nvPr/>
        </p:nvGrpSpPr>
        <p:grpSpPr>
          <a:xfrm>
            <a:off x="803377" y="3500045"/>
            <a:ext cx="8502987" cy="2726085"/>
            <a:chOff x="803377" y="4007038"/>
            <a:chExt cx="8502987" cy="2726085"/>
          </a:xfrm>
        </p:grpSpPr>
        <p:sp>
          <p:nvSpPr>
            <p:cNvPr id="44" name="TextBox 43"/>
            <p:cNvSpPr txBox="1"/>
            <p:nvPr/>
          </p:nvSpPr>
          <p:spPr>
            <a:xfrm>
              <a:off x="803377" y="4007038"/>
              <a:ext cx="689612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6000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  <a:alpha val="3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Q</a:t>
              </a:r>
              <a:endParaRPr lang="ko-KR" altLang="en-US" sz="6000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  <a:alpha val="3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  <p:cxnSp>
          <p:nvCxnSpPr>
            <p:cNvPr id="45" name="직선 연결선 44"/>
            <p:cNvCxnSpPr/>
            <p:nvPr/>
          </p:nvCxnSpPr>
          <p:spPr>
            <a:xfrm>
              <a:off x="922331" y="4909234"/>
              <a:ext cx="4440069" cy="0"/>
            </a:xfrm>
            <a:prstGeom prst="line">
              <a:avLst/>
            </a:prstGeom>
            <a:ln w="12700">
              <a:solidFill>
                <a:srgbClr val="001746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6" name="TextBox 45"/>
            <p:cNvSpPr txBox="1"/>
            <p:nvPr/>
          </p:nvSpPr>
          <p:spPr>
            <a:xfrm>
              <a:off x="1484220" y="4444687"/>
              <a:ext cx="377859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사업참여 시 별도의 성적기준이 있나요</a:t>
              </a:r>
              <a:r>
                <a:rPr lang="en-US" altLang="ko-KR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?</a:t>
              </a: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3654427" y="5717460"/>
              <a:ext cx="668773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6000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>
                      <a:alpha val="35000"/>
                    </a:srgb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A</a:t>
              </a:r>
              <a:endParaRPr lang="ko-KR" altLang="en-US" sz="6000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>
                    <a:alpha val="35000"/>
                  </a:srgb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  <p:cxnSp>
          <p:nvCxnSpPr>
            <p:cNvPr id="48" name="직선 연결선 47"/>
            <p:cNvCxnSpPr/>
            <p:nvPr/>
          </p:nvCxnSpPr>
          <p:spPr>
            <a:xfrm>
              <a:off x="3773381" y="6629181"/>
              <a:ext cx="5384247" cy="0"/>
            </a:xfrm>
            <a:prstGeom prst="line">
              <a:avLst/>
            </a:prstGeom>
            <a:ln w="12700">
              <a:solidFill>
                <a:srgbClr val="FF4747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9" name="TextBox 48"/>
            <p:cNvSpPr txBox="1"/>
            <p:nvPr/>
          </p:nvSpPr>
          <p:spPr>
            <a:xfrm>
              <a:off x="4448944" y="5963585"/>
              <a:ext cx="4857420" cy="606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10000"/>
                </a:lnSpc>
              </a:pPr>
              <a:r>
                <a:rPr lang="ko-KR" altLang="en-US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KoPub돋움체 Light" panose="00000300000000000000" pitchFamily="2" charset="-127"/>
                  <a:ea typeface="KoPub돋움체 Light" panose="00000300000000000000" pitchFamily="2" charset="-127"/>
                  <a:cs typeface="함초롬돋움" panose="020B0504000101010101" pitchFamily="50" charset="-127"/>
                </a:rPr>
                <a:t>다문화</a:t>
              </a:r>
              <a:r>
                <a:rPr lang="en-US" altLang="ko-KR" sz="16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KoPub돋움체 Light" panose="00000300000000000000" pitchFamily="2" charset="-127"/>
                  <a:ea typeface="KoPub돋움체 Light" panose="00000300000000000000" pitchFamily="2" charset="-127"/>
                  <a:cs typeface="함초롬돋움" panose="020B0504000101010101" pitchFamily="50" charset="-127"/>
                </a:rPr>
                <a:t> · </a:t>
              </a:r>
              <a:r>
                <a:rPr lang="ko-KR" altLang="en-US" sz="1500" spc="-150" dirty="0" err="1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KoPub돋움체 Light" panose="00000300000000000000" pitchFamily="2" charset="-127"/>
                  <a:ea typeface="KoPub돋움체 Light" panose="00000300000000000000" pitchFamily="2" charset="-127"/>
                  <a:cs typeface="함초롬돋움" panose="020B0504000101010101" pitchFamily="50" charset="-127"/>
                </a:rPr>
                <a:t>탈북학생</a:t>
              </a:r>
              <a:r>
                <a:rPr lang="ko-KR" altLang="en-US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KoPub돋움체 Light" panose="00000300000000000000" pitchFamily="2" charset="-127"/>
                  <a:ea typeface="KoPub돋움체 Light" panose="00000300000000000000" pitchFamily="2" charset="-127"/>
                  <a:cs typeface="함초롬돋움" panose="020B0504000101010101" pitchFamily="50" charset="-127"/>
                </a:rPr>
                <a:t> 멘토링장학금은 성적기준이 없습니다</a:t>
              </a:r>
              <a:r>
                <a:rPr lang="en-US" altLang="ko-KR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KoPub돋움체 Light" panose="00000300000000000000" pitchFamily="2" charset="-127"/>
                  <a:ea typeface="KoPub돋움체 Light" panose="00000300000000000000" pitchFamily="2" charset="-127"/>
                  <a:cs typeface="함초롬돋움" panose="020B0504000101010101" pitchFamily="50" charset="-127"/>
                </a:rPr>
                <a:t>.</a:t>
              </a:r>
            </a:p>
            <a:p>
              <a:pPr>
                <a:lnSpc>
                  <a:spcPct val="110000"/>
                </a:lnSpc>
              </a:pPr>
              <a:r>
                <a:rPr lang="ko-KR" altLang="en-US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KoPub돋움체 Light" panose="00000300000000000000" pitchFamily="2" charset="-127"/>
                  <a:ea typeface="KoPub돋움체 Light" panose="00000300000000000000" pitchFamily="2" charset="-127"/>
                  <a:cs typeface="함초롬돋움" panose="020B0504000101010101" pitchFamily="50" charset="-127"/>
                </a:rPr>
                <a:t>단</a:t>
              </a:r>
              <a:r>
                <a:rPr lang="en-US" altLang="ko-KR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KoPub돋움체 Light" panose="00000300000000000000" pitchFamily="2" charset="-127"/>
                  <a:ea typeface="KoPub돋움체 Light" panose="00000300000000000000" pitchFamily="2" charset="-127"/>
                  <a:cs typeface="함초롬돋움" panose="020B0504000101010101" pitchFamily="50" charset="-127"/>
                </a:rPr>
                <a:t>, </a:t>
              </a:r>
              <a:r>
                <a:rPr lang="ko-KR" altLang="en-US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KoPub돋움체 Light" panose="00000300000000000000" pitchFamily="2" charset="-127"/>
                  <a:ea typeface="KoPub돋움체 Light" panose="00000300000000000000" pitchFamily="2" charset="-127"/>
                  <a:cs typeface="함초롬돋움" panose="020B0504000101010101" pitchFamily="50" charset="-127"/>
                </a:rPr>
                <a:t>자기소개서를 제출해야 합니다</a:t>
              </a:r>
              <a:r>
                <a:rPr lang="en-US" altLang="ko-KR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KoPub돋움체 Light" panose="00000300000000000000" pitchFamily="2" charset="-127"/>
                  <a:ea typeface="KoPub돋움체 Light" panose="00000300000000000000" pitchFamily="2" charset="-127"/>
                  <a:cs typeface="함초롬돋움" panose="020B0504000101010101" pitchFamily="50" charset="-127"/>
                </a:rPr>
                <a:t>.</a:t>
              </a:r>
              <a:endParaRPr lang="ko-KR" altLang="en-US" sz="15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4033667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158505" y="142875"/>
            <a:ext cx="9588990" cy="65722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289072" y="246931"/>
            <a:ext cx="223811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자주 묻는 질문</a:t>
            </a:r>
            <a:r>
              <a:rPr lang="en-US" altLang="ko-KR" sz="2000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(FAQ)</a:t>
            </a:r>
            <a:endParaRPr lang="en-US" altLang="ko-KR" sz="2000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2">
                  <a:lumMod val="7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cxnSp>
        <p:nvCxnSpPr>
          <p:cNvPr id="6" name="직선 연결선 5"/>
          <p:cNvCxnSpPr/>
          <p:nvPr/>
        </p:nvCxnSpPr>
        <p:spPr>
          <a:xfrm>
            <a:off x="344488" y="662477"/>
            <a:ext cx="2182697" cy="0"/>
          </a:xfrm>
          <a:prstGeom prst="line">
            <a:avLst/>
          </a:prstGeom>
          <a:ln w="12700">
            <a:solidFill>
              <a:srgbClr val="00174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그룹 13"/>
          <p:cNvGrpSpPr/>
          <p:nvPr/>
        </p:nvGrpSpPr>
        <p:grpSpPr>
          <a:xfrm>
            <a:off x="570037" y="836712"/>
            <a:ext cx="1572479" cy="369332"/>
            <a:chOff x="1286687" y="1772816"/>
            <a:chExt cx="1572479" cy="369332"/>
          </a:xfrm>
        </p:grpSpPr>
        <p:sp>
          <p:nvSpPr>
            <p:cNvPr id="10" name="TextBox 9"/>
            <p:cNvSpPr txBox="1"/>
            <p:nvPr/>
          </p:nvSpPr>
          <p:spPr>
            <a:xfrm>
              <a:off x="1393700" y="1772816"/>
              <a:ext cx="146546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장학금 지급일</a:t>
              </a:r>
            </a:p>
          </p:txBody>
        </p:sp>
        <p:sp>
          <p:nvSpPr>
            <p:cNvPr id="13" name="이등변 삼각형 12"/>
            <p:cNvSpPr/>
            <p:nvPr/>
          </p:nvSpPr>
          <p:spPr>
            <a:xfrm rot="5400000">
              <a:off x="1277608" y="1900739"/>
              <a:ext cx="131646" cy="113488"/>
            </a:xfrm>
            <a:prstGeom prst="triangle">
              <a:avLst/>
            </a:prstGeom>
            <a:solidFill>
              <a:srgbClr val="0594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31" name="그룹 30"/>
          <p:cNvGrpSpPr/>
          <p:nvPr/>
        </p:nvGrpSpPr>
        <p:grpSpPr>
          <a:xfrm>
            <a:off x="554500" y="1228860"/>
            <a:ext cx="8470103" cy="2027967"/>
            <a:chOff x="803377" y="1202085"/>
            <a:chExt cx="8470103" cy="2027967"/>
          </a:xfrm>
        </p:grpSpPr>
        <p:sp>
          <p:nvSpPr>
            <p:cNvPr id="8" name="TextBox 7"/>
            <p:cNvSpPr txBox="1"/>
            <p:nvPr/>
          </p:nvSpPr>
          <p:spPr>
            <a:xfrm>
              <a:off x="803377" y="1202085"/>
              <a:ext cx="689612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6000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  <a:alpha val="3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Q</a:t>
              </a:r>
              <a:endParaRPr lang="ko-KR" altLang="en-US" sz="6000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  <a:alpha val="3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  <p:cxnSp>
          <p:nvCxnSpPr>
            <p:cNvPr id="16" name="직선 연결선 15"/>
            <p:cNvCxnSpPr/>
            <p:nvPr/>
          </p:nvCxnSpPr>
          <p:spPr>
            <a:xfrm>
              <a:off x="922331" y="2113806"/>
              <a:ext cx="4440069" cy="0"/>
            </a:xfrm>
            <a:prstGeom prst="line">
              <a:avLst/>
            </a:prstGeom>
            <a:ln w="12700">
              <a:solidFill>
                <a:srgbClr val="001746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TextBox 22"/>
            <p:cNvSpPr txBox="1"/>
            <p:nvPr/>
          </p:nvSpPr>
          <p:spPr>
            <a:xfrm>
              <a:off x="1484220" y="1651485"/>
              <a:ext cx="311335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장학금 지급 일자는 </a:t>
              </a:r>
              <a:r>
                <a:rPr lang="ko-KR" altLang="en-US" spc="-150" dirty="0" err="1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언제인가요</a:t>
              </a:r>
              <a:r>
                <a:rPr lang="en-US" altLang="ko-KR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?</a:t>
              </a:r>
              <a:endParaRPr lang="ko-KR" altLang="en-US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2504728" y="2214389"/>
              <a:ext cx="668773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6000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>
                      <a:alpha val="35000"/>
                    </a:srgb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A</a:t>
              </a:r>
              <a:endParaRPr lang="ko-KR" altLang="en-US" sz="6000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>
                    <a:alpha val="35000"/>
                  </a:srgb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  <p:cxnSp>
          <p:nvCxnSpPr>
            <p:cNvPr id="27" name="직선 연결선 26"/>
            <p:cNvCxnSpPr/>
            <p:nvPr/>
          </p:nvCxnSpPr>
          <p:spPr>
            <a:xfrm>
              <a:off x="2623682" y="3126110"/>
              <a:ext cx="6649798" cy="0"/>
            </a:xfrm>
            <a:prstGeom prst="line">
              <a:avLst/>
            </a:prstGeom>
            <a:ln w="12700">
              <a:solidFill>
                <a:srgbClr val="FF4747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TextBox 27"/>
            <p:cNvSpPr txBox="1"/>
            <p:nvPr/>
          </p:nvSpPr>
          <p:spPr>
            <a:xfrm>
              <a:off x="3185571" y="2270056"/>
              <a:ext cx="5846472" cy="84305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ct val="110000"/>
                </a:lnSpc>
              </a:pPr>
              <a:r>
                <a:rPr lang="ko-KR" altLang="en-US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KoPub돋움체 Light" panose="00000300000000000000" pitchFamily="2" charset="-127"/>
                  <a:ea typeface="KoPub돋움체 Light" panose="00000300000000000000" pitchFamily="2" charset="-127"/>
                  <a:cs typeface="함초롬돋움" panose="020B0504000101010101" pitchFamily="50" charset="-127"/>
                </a:rPr>
                <a:t>참여대학</a:t>
              </a:r>
              <a:r>
                <a:rPr lang="en-US" altLang="ko-KR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KoPub돋움체 Light" panose="00000300000000000000" pitchFamily="2" charset="-127"/>
                  <a:ea typeface="KoPub돋움체 Light" panose="00000300000000000000" pitchFamily="2" charset="-127"/>
                  <a:cs typeface="함초롬돋움" panose="020B0504000101010101" pitchFamily="50" charset="-127"/>
                </a:rPr>
                <a:t>(</a:t>
              </a:r>
              <a:r>
                <a:rPr lang="ko-KR" altLang="en-US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KoPub돋움체 Light" panose="00000300000000000000" pitchFamily="2" charset="-127"/>
                  <a:ea typeface="KoPub돋움체 Light" panose="00000300000000000000" pitchFamily="2" charset="-127"/>
                  <a:cs typeface="함초롬돋움" panose="020B0504000101010101" pitchFamily="50" charset="-127"/>
                </a:rPr>
                <a:t>원</a:t>
              </a:r>
              <a:r>
                <a:rPr lang="en-US" altLang="ko-KR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KoPub돋움체 Light" panose="00000300000000000000" pitchFamily="2" charset="-127"/>
                  <a:ea typeface="KoPub돋움체 Light" panose="00000300000000000000" pitchFamily="2" charset="-127"/>
                  <a:cs typeface="함초롬돋움" panose="020B0504000101010101" pitchFamily="50" charset="-127"/>
                </a:rPr>
                <a:t>)</a:t>
              </a:r>
              <a:r>
                <a:rPr lang="ko-KR" altLang="en-US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KoPub돋움체 Light" panose="00000300000000000000" pitchFamily="2" charset="-127"/>
                  <a:ea typeface="KoPub돋움체 Light" panose="00000300000000000000" pitchFamily="2" charset="-127"/>
                  <a:cs typeface="함초롬돋움" panose="020B0504000101010101" pitchFamily="50" charset="-127"/>
                </a:rPr>
                <a:t>별 </a:t>
              </a:r>
              <a:r>
                <a:rPr lang="ko-KR" altLang="en-US" sz="15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KoPub돋움체 Light" panose="00000300000000000000" pitchFamily="2" charset="-127"/>
                  <a:ea typeface="KoPub돋움체 Light" panose="00000300000000000000" pitchFamily="2" charset="-127"/>
                  <a:cs typeface="함초롬돋움" panose="020B0504000101010101" pitchFamily="50" charset="-127"/>
                </a:rPr>
                <a:t>장학금의 지급 일자는 상이합니다</a:t>
              </a:r>
              <a:r>
                <a:rPr lang="en-US" altLang="ko-KR" sz="15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KoPub돋움체 Light" panose="00000300000000000000" pitchFamily="2" charset="-127"/>
                  <a:ea typeface="KoPub돋움체 Light" panose="00000300000000000000" pitchFamily="2" charset="-127"/>
                  <a:cs typeface="함초롬돋움" panose="020B0504000101010101" pitchFamily="50" charset="-127"/>
                </a:rPr>
                <a:t>.</a:t>
              </a:r>
              <a:r>
                <a:rPr lang="en-US" altLang="ko-KR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KoPub돋움체 Light" panose="00000300000000000000" pitchFamily="2" charset="-127"/>
                  <a:ea typeface="KoPub돋움체 Light" panose="00000300000000000000" pitchFamily="2" charset="-127"/>
                  <a:cs typeface="함초롬돋움" panose="020B0504000101010101" pitchFamily="50" charset="-127"/>
                </a:rPr>
                <a:t> </a:t>
              </a:r>
              <a:r>
                <a:rPr lang="ko-KR" altLang="en-US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KoPub돋움체 Light" panose="00000300000000000000" pitchFamily="2" charset="-127"/>
                  <a:ea typeface="KoPub돋움체 Light" panose="00000300000000000000" pitchFamily="2" charset="-127"/>
                  <a:cs typeface="함초롬돋움" panose="020B0504000101010101" pitchFamily="50" charset="-127"/>
                </a:rPr>
                <a:t>또한</a:t>
              </a:r>
              <a:r>
                <a:rPr lang="en-US" altLang="ko-KR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KoPub돋움체 Light" panose="00000300000000000000" pitchFamily="2" charset="-127"/>
                  <a:ea typeface="KoPub돋움체 Light" panose="00000300000000000000" pitchFamily="2" charset="-127"/>
                  <a:cs typeface="함초롬돋움" panose="020B0504000101010101" pitchFamily="50" charset="-127"/>
                </a:rPr>
                <a:t>, </a:t>
              </a:r>
              <a:r>
                <a:rPr lang="ko-KR" altLang="en-US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KoPub돋움체 Light" panose="00000300000000000000" pitchFamily="2" charset="-127"/>
                  <a:ea typeface="KoPub돋움체 Light" panose="00000300000000000000" pitchFamily="2" charset="-127"/>
                  <a:cs typeface="함초롬돋움" panose="020B0504000101010101" pitchFamily="50" charset="-127"/>
                </a:rPr>
                <a:t>기관에서</a:t>
              </a:r>
              <a:r>
                <a:rPr lang="en-US" altLang="ko-KR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KoPub돋움체 Light" panose="00000300000000000000" pitchFamily="2" charset="-127"/>
                  <a:ea typeface="KoPub돋움체 Light" panose="00000300000000000000" pitchFamily="2" charset="-127"/>
                  <a:cs typeface="함초롬돋움" panose="020B0504000101010101" pitchFamily="50" charset="-127"/>
                </a:rPr>
                <a:t> </a:t>
              </a:r>
              <a:r>
                <a:rPr lang="ko-KR" altLang="en-US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KoPub돋움체 Light" panose="00000300000000000000" pitchFamily="2" charset="-127"/>
                  <a:ea typeface="KoPub돋움체 Light" panose="00000300000000000000" pitchFamily="2" charset="-127"/>
                  <a:cs typeface="함초롬돋움" panose="020B0504000101010101" pitchFamily="50" charset="-127"/>
                </a:rPr>
                <a:t>활동하는 </a:t>
              </a:r>
              <a:r>
                <a:rPr lang="ko-KR" altLang="en-US" sz="15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KoPub돋움체 Light" panose="00000300000000000000" pitchFamily="2" charset="-127"/>
                  <a:ea typeface="KoPub돋움체 Light" panose="00000300000000000000" pitchFamily="2" charset="-127"/>
                  <a:cs typeface="함초롬돋움" panose="020B0504000101010101" pitchFamily="50" charset="-127"/>
                </a:rPr>
                <a:t>모든</a:t>
              </a:r>
              <a:r>
                <a:rPr lang="en-US" altLang="ko-KR" sz="15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KoPub돋움체 Light" panose="00000300000000000000" pitchFamily="2" charset="-127"/>
                  <a:ea typeface="KoPub돋움체 Light" panose="00000300000000000000" pitchFamily="2" charset="-127"/>
                  <a:cs typeface="함초롬돋움" panose="020B0504000101010101" pitchFamily="50" charset="-127"/>
                </a:rPr>
                <a:t> </a:t>
              </a:r>
              <a:r>
                <a:rPr lang="ko-KR" altLang="en-US" sz="15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KoPub돋움체 Light" panose="00000300000000000000" pitchFamily="2" charset="-127"/>
                  <a:ea typeface="KoPub돋움체 Light" panose="00000300000000000000" pitchFamily="2" charset="-127"/>
                  <a:cs typeface="함초롬돋움" panose="020B0504000101010101" pitchFamily="50" charset="-127"/>
                </a:rPr>
                <a:t>멘토의</a:t>
              </a:r>
              <a:endParaRPr lang="en-US" altLang="ko-KR" sz="15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endParaRPr>
            </a:p>
            <a:p>
              <a:pPr>
                <a:lnSpc>
                  <a:spcPct val="110000"/>
                </a:lnSpc>
              </a:pPr>
              <a:r>
                <a:rPr lang="ko-KR" altLang="en-US" sz="15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KoPub돋움체 Light" panose="00000300000000000000" pitchFamily="2" charset="-127"/>
                  <a:ea typeface="KoPub돋움체 Light" panose="00000300000000000000" pitchFamily="2" charset="-127"/>
                  <a:cs typeface="함초롬돋움" panose="020B0504000101010101" pitchFamily="50" charset="-127"/>
                </a:rPr>
                <a:t>출근부가</a:t>
              </a:r>
              <a:r>
                <a:rPr lang="en-US" altLang="ko-KR" sz="15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KoPub돋움체 Light" panose="00000300000000000000" pitchFamily="2" charset="-127"/>
                  <a:ea typeface="KoPub돋움체 Light" panose="00000300000000000000" pitchFamily="2" charset="-127"/>
                  <a:cs typeface="함초롬돋움" panose="020B0504000101010101" pitchFamily="50" charset="-127"/>
                </a:rPr>
                <a:t> </a:t>
              </a:r>
              <a:r>
                <a:rPr lang="ko-KR" altLang="en-US" sz="15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KoPub돋움체 Light" panose="00000300000000000000" pitchFamily="2" charset="-127"/>
                  <a:ea typeface="KoPub돋움체 Light" panose="00000300000000000000" pitchFamily="2" charset="-127"/>
                  <a:cs typeface="함초롬돋움" panose="020B0504000101010101" pitchFamily="50" charset="-127"/>
                </a:rPr>
                <a:t>제출</a:t>
              </a:r>
              <a:r>
                <a:rPr lang="ko-KR" altLang="en-US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KoPub돋움체 Light" panose="00000300000000000000" pitchFamily="2" charset="-127"/>
                  <a:ea typeface="KoPub돋움체 Light" panose="00000300000000000000" pitchFamily="2" charset="-127"/>
                  <a:cs typeface="함초롬돋움" panose="020B0504000101010101" pitchFamily="50" charset="-127"/>
                </a:rPr>
                <a:t>되고 </a:t>
              </a:r>
              <a:r>
                <a:rPr lang="ko-KR" altLang="en-US" sz="15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KoPub돋움체 Light" panose="00000300000000000000" pitchFamily="2" charset="-127"/>
                  <a:ea typeface="KoPub돋움체 Light" panose="00000300000000000000" pitchFamily="2" charset="-127"/>
                  <a:cs typeface="함초롬돋움" panose="020B0504000101010101" pitchFamily="50" charset="-127"/>
                </a:rPr>
                <a:t>대학</a:t>
              </a:r>
              <a:r>
                <a:rPr lang="en-US" altLang="ko-KR" sz="15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KoPub돋움체 Light" panose="00000300000000000000" pitchFamily="2" charset="-127"/>
                  <a:ea typeface="KoPub돋움체 Light" panose="00000300000000000000" pitchFamily="2" charset="-127"/>
                  <a:cs typeface="함초롬돋움" panose="020B0504000101010101" pitchFamily="50" charset="-127"/>
                </a:rPr>
                <a:t>(</a:t>
              </a:r>
              <a:r>
                <a:rPr lang="ko-KR" altLang="en-US" sz="15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KoPub돋움체 Light" panose="00000300000000000000" pitchFamily="2" charset="-127"/>
                  <a:ea typeface="KoPub돋움체 Light" panose="00000300000000000000" pitchFamily="2" charset="-127"/>
                  <a:cs typeface="함초롬돋움" panose="020B0504000101010101" pitchFamily="50" charset="-127"/>
                </a:rPr>
                <a:t>원</a:t>
              </a:r>
              <a:r>
                <a:rPr lang="en-US" altLang="ko-KR" sz="15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KoPub돋움체 Light" panose="00000300000000000000" pitchFamily="2" charset="-127"/>
                  <a:ea typeface="KoPub돋움체 Light" panose="00000300000000000000" pitchFamily="2" charset="-127"/>
                  <a:cs typeface="함초롬돋움" panose="020B0504000101010101" pitchFamily="50" charset="-127"/>
                </a:rPr>
                <a:t>)</a:t>
              </a:r>
              <a:r>
                <a:rPr lang="ko-KR" altLang="en-US" sz="15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KoPub돋움체 Light" panose="00000300000000000000" pitchFamily="2" charset="-127"/>
                  <a:ea typeface="KoPub돋움체 Light" panose="00000300000000000000" pitchFamily="2" charset="-127"/>
                  <a:cs typeface="함초롬돋움" panose="020B0504000101010101" pitchFamily="50" charset="-127"/>
                </a:rPr>
                <a:t>의 승인</a:t>
              </a:r>
              <a:r>
                <a:rPr lang="ko-KR" altLang="en-US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KoPub돋움체 Light" panose="00000300000000000000" pitchFamily="2" charset="-127"/>
                  <a:ea typeface="KoPub돋움체 Light" panose="00000300000000000000" pitchFamily="2" charset="-127"/>
                  <a:cs typeface="함초롬돋움" panose="020B0504000101010101" pitchFamily="50" charset="-127"/>
                </a:rPr>
                <a:t>이 이루어진 후 장학금 지급이</a:t>
              </a:r>
              <a:r>
                <a:rPr lang="en-US" altLang="ko-KR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KoPub돋움체 Light" panose="00000300000000000000" pitchFamily="2" charset="-127"/>
                  <a:ea typeface="KoPub돋움체 Light" panose="00000300000000000000" pitchFamily="2" charset="-127"/>
                  <a:cs typeface="함초롬돋움" panose="020B0504000101010101" pitchFamily="50" charset="-127"/>
                </a:rPr>
                <a:t> </a:t>
              </a:r>
              <a:r>
                <a:rPr lang="ko-KR" altLang="en-US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KoPub돋움체 Light" panose="00000300000000000000" pitchFamily="2" charset="-127"/>
                  <a:ea typeface="KoPub돋움체 Light" panose="00000300000000000000" pitchFamily="2" charset="-127"/>
                  <a:cs typeface="함초롬돋움" panose="020B0504000101010101" pitchFamily="50" charset="-127"/>
                </a:rPr>
                <a:t>가능하므로</a:t>
              </a:r>
              <a:r>
                <a:rPr lang="en-US" altLang="ko-KR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KoPub돋움체 Light" panose="00000300000000000000" pitchFamily="2" charset="-127"/>
                  <a:ea typeface="KoPub돋움체 Light" panose="00000300000000000000" pitchFamily="2" charset="-127"/>
                  <a:cs typeface="함초롬돋움" panose="020B0504000101010101" pitchFamily="50" charset="-127"/>
                </a:rPr>
                <a:t>, </a:t>
              </a:r>
              <a:r>
                <a:rPr lang="ko-KR" altLang="en-US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KoPub돋움체 Light" panose="00000300000000000000" pitchFamily="2" charset="-127"/>
                  <a:ea typeface="KoPub돋움체 Light" panose="00000300000000000000" pitchFamily="2" charset="-127"/>
                  <a:cs typeface="함초롬돋움" panose="020B0504000101010101" pitchFamily="50" charset="-127"/>
                </a:rPr>
                <a:t>대학의</a:t>
              </a:r>
              <a:endParaRPr lang="en-US" altLang="ko-KR" sz="15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endParaRPr>
            </a:p>
            <a:p>
              <a:pPr>
                <a:lnSpc>
                  <a:spcPct val="110000"/>
                </a:lnSpc>
              </a:pPr>
              <a:r>
                <a:rPr lang="ko-KR" altLang="en-US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KoPub돋움체 Light" panose="00000300000000000000" pitchFamily="2" charset="-127"/>
                  <a:ea typeface="KoPub돋움체 Light" panose="00000300000000000000" pitchFamily="2" charset="-127"/>
                  <a:cs typeface="함초롬돋움" panose="020B0504000101010101" pitchFamily="50" charset="-127"/>
                </a:rPr>
                <a:t>일정에 맞추어 출근부 제출이 잘 될 수 있도록 기관 담당자에게</a:t>
              </a:r>
              <a:r>
                <a:rPr lang="en-US" altLang="ko-KR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KoPub돋움체 Light" panose="00000300000000000000" pitchFamily="2" charset="-127"/>
                  <a:ea typeface="KoPub돋움체 Light" panose="00000300000000000000" pitchFamily="2" charset="-127"/>
                  <a:cs typeface="함초롬돋움" panose="020B0504000101010101" pitchFamily="50" charset="-127"/>
                </a:rPr>
                <a:t> </a:t>
              </a:r>
              <a:r>
                <a:rPr lang="ko-KR" altLang="en-US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KoPub돋움체 Light" panose="00000300000000000000" pitchFamily="2" charset="-127"/>
                  <a:ea typeface="KoPub돋움체 Light" panose="00000300000000000000" pitchFamily="2" charset="-127"/>
                  <a:cs typeface="함초롬돋움" panose="020B0504000101010101" pitchFamily="50" charset="-127"/>
                </a:rPr>
                <a:t>안내해주시기</a:t>
              </a:r>
              <a:r>
                <a:rPr lang="en-US" altLang="ko-KR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KoPub돋움체 Light" panose="00000300000000000000" pitchFamily="2" charset="-127"/>
                  <a:ea typeface="KoPub돋움체 Light" panose="00000300000000000000" pitchFamily="2" charset="-127"/>
                  <a:cs typeface="함초롬돋움" panose="020B0504000101010101" pitchFamily="50" charset="-127"/>
                </a:rPr>
                <a:t> </a:t>
              </a:r>
              <a:r>
                <a:rPr lang="ko-KR" altLang="en-US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KoPub돋움체 Light" panose="00000300000000000000" pitchFamily="2" charset="-127"/>
                  <a:ea typeface="KoPub돋움체 Light" panose="00000300000000000000" pitchFamily="2" charset="-127"/>
                  <a:cs typeface="함초롬돋움" panose="020B0504000101010101" pitchFamily="50" charset="-127"/>
                </a:rPr>
                <a:t>바랍니다</a:t>
              </a:r>
              <a:r>
                <a:rPr lang="en-US" altLang="ko-KR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KoPub돋움체 Light" panose="00000300000000000000" pitchFamily="2" charset="-127"/>
                  <a:ea typeface="KoPub돋움체 Light" panose="00000300000000000000" pitchFamily="2" charset="-127"/>
                  <a:cs typeface="함초롬돋움" panose="020B0504000101010101" pitchFamily="50" charset="-127"/>
                </a:rPr>
                <a:t>.</a:t>
              </a:r>
              <a:endParaRPr lang="ko-KR" altLang="en-US" sz="15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endParaRPr>
            </a:p>
          </p:txBody>
        </p:sp>
      </p:grpSp>
      <p:grpSp>
        <p:nvGrpSpPr>
          <p:cNvPr id="17" name="그룹 16"/>
          <p:cNvGrpSpPr/>
          <p:nvPr/>
        </p:nvGrpSpPr>
        <p:grpSpPr>
          <a:xfrm>
            <a:off x="803377" y="4005064"/>
            <a:ext cx="8398095" cy="1946434"/>
            <a:chOff x="803377" y="1202085"/>
            <a:chExt cx="8398095" cy="1946434"/>
          </a:xfrm>
        </p:grpSpPr>
        <p:sp>
          <p:nvSpPr>
            <p:cNvPr id="18" name="TextBox 17"/>
            <p:cNvSpPr txBox="1"/>
            <p:nvPr/>
          </p:nvSpPr>
          <p:spPr>
            <a:xfrm>
              <a:off x="803377" y="1202085"/>
              <a:ext cx="689612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6000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  <a:alpha val="3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Q</a:t>
              </a:r>
              <a:endParaRPr lang="ko-KR" altLang="en-US" sz="6000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  <a:alpha val="3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  <p:cxnSp>
          <p:nvCxnSpPr>
            <p:cNvPr id="19" name="직선 연결선 18"/>
            <p:cNvCxnSpPr/>
            <p:nvPr/>
          </p:nvCxnSpPr>
          <p:spPr>
            <a:xfrm>
              <a:off x="922331" y="2113806"/>
              <a:ext cx="4440069" cy="0"/>
            </a:xfrm>
            <a:prstGeom prst="line">
              <a:avLst/>
            </a:prstGeom>
            <a:ln w="12700">
              <a:solidFill>
                <a:srgbClr val="001746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TextBox 19"/>
            <p:cNvSpPr txBox="1"/>
            <p:nvPr/>
          </p:nvSpPr>
          <p:spPr>
            <a:xfrm>
              <a:off x="1484220" y="1386751"/>
              <a:ext cx="2908168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학기 중 학적변동이 있을 경우</a:t>
              </a:r>
              <a:endParaRPr lang="en-US" altLang="ko-KR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  <a:p>
              <a:r>
                <a:rPr lang="ko-KR" altLang="en-US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장학금을 지급받을 수 있나요</a:t>
              </a:r>
              <a:r>
                <a:rPr lang="en-US" altLang="ko-KR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?</a:t>
              </a:r>
              <a:endParaRPr lang="ko-KR" altLang="en-US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3698271" y="2132856"/>
              <a:ext cx="668773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6000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>
                      <a:alpha val="35000"/>
                    </a:srgb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A</a:t>
              </a:r>
              <a:endParaRPr lang="ko-KR" altLang="en-US" sz="6000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>
                    <a:alpha val="35000"/>
                  </a:srgb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  <p:cxnSp>
          <p:nvCxnSpPr>
            <p:cNvPr id="24" name="직선 연결선 23"/>
            <p:cNvCxnSpPr/>
            <p:nvPr/>
          </p:nvCxnSpPr>
          <p:spPr>
            <a:xfrm>
              <a:off x="3817225" y="3044577"/>
              <a:ext cx="5384247" cy="0"/>
            </a:xfrm>
            <a:prstGeom prst="line">
              <a:avLst/>
            </a:prstGeom>
            <a:ln w="12700">
              <a:solidFill>
                <a:srgbClr val="FF4747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TextBox 24"/>
            <p:cNvSpPr txBox="1"/>
            <p:nvPr/>
          </p:nvSpPr>
          <p:spPr>
            <a:xfrm>
              <a:off x="4379114" y="2254835"/>
              <a:ext cx="4108817" cy="7848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500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KoPub돋움체 Light" panose="00000300000000000000" pitchFamily="2" charset="-127"/>
                  <a:ea typeface="KoPub돋움체 Light" panose="00000300000000000000" pitchFamily="2" charset="-127"/>
                  <a:cs typeface="함초롬돋움" panose="020B0504000101010101" pitchFamily="50" charset="-127"/>
                </a:rPr>
                <a:t>신청 당시 재학생이면 활동이 가능하나</a:t>
              </a:r>
              <a:r>
                <a:rPr lang="en-US" altLang="ko-KR" sz="1500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KoPub돋움체 Light" panose="00000300000000000000" pitchFamily="2" charset="-127"/>
                  <a:ea typeface="KoPub돋움체 Light" panose="00000300000000000000" pitchFamily="2" charset="-127"/>
                  <a:cs typeface="함초롬돋움" panose="020B0504000101010101" pitchFamily="50" charset="-127"/>
                </a:rPr>
                <a:t>, </a:t>
              </a:r>
              <a:r>
                <a:rPr lang="ko-KR" altLang="en-US" sz="1500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KoPub돋움체 Light" panose="00000300000000000000" pitchFamily="2" charset="-127"/>
                  <a:ea typeface="KoPub돋움체 Light" panose="00000300000000000000" pitchFamily="2" charset="-127"/>
                  <a:cs typeface="함초롬돋움" panose="020B0504000101010101" pitchFamily="50" charset="-127"/>
                </a:rPr>
                <a:t>학기 중</a:t>
              </a:r>
              <a:r>
                <a:rPr lang="en-US" altLang="ko-KR" sz="1500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KoPub돋움체 Light" panose="00000300000000000000" pitchFamily="2" charset="-127"/>
                  <a:ea typeface="KoPub돋움체 Light" panose="00000300000000000000" pitchFamily="2" charset="-127"/>
                  <a:cs typeface="함초롬돋움" panose="020B0504000101010101" pitchFamily="50" charset="-127"/>
                </a:rPr>
                <a:t> </a:t>
              </a:r>
              <a:r>
                <a:rPr lang="ko-KR" altLang="en-US" sz="1500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KoPub돋움체 Light" panose="00000300000000000000" pitchFamily="2" charset="-127"/>
                  <a:ea typeface="KoPub돋움체 Light" panose="00000300000000000000" pitchFamily="2" charset="-127"/>
                  <a:cs typeface="함초롬돋움" panose="020B0504000101010101" pitchFamily="50" charset="-127"/>
                </a:rPr>
                <a:t>학적 변동</a:t>
              </a:r>
              <a:endParaRPr lang="en-US" altLang="ko-KR" sz="1500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endParaRPr>
            </a:p>
            <a:p>
              <a:r>
                <a:rPr lang="en-US" altLang="ko-KR" sz="1500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KoPub돋움체 Light" panose="00000300000000000000" pitchFamily="2" charset="-127"/>
                  <a:ea typeface="KoPub돋움체 Light" panose="00000300000000000000" pitchFamily="2" charset="-127"/>
                  <a:cs typeface="함초롬돋움" panose="020B0504000101010101" pitchFamily="50" charset="-127"/>
                </a:rPr>
                <a:t>(</a:t>
              </a:r>
              <a:r>
                <a:rPr lang="ko-KR" altLang="en-US" sz="1500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KoPub돋움체 Light" panose="00000300000000000000" pitchFamily="2" charset="-127"/>
                  <a:ea typeface="KoPub돋움체 Light" panose="00000300000000000000" pitchFamily="2" charset="-127"/>
                  <a:cs typeface="함초롬돋움" panose="020B0504000101010101" pitchFamily="50" charset="-127"/>
                </a:rPr>
                <a:t>휴학</a:t>
              </a:r>
              <a:r>
                <a:rPr lang="en-US" altLang="ko-KR" sz="1500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KoPub돋움체 Light" panose="00000300000000000000" pitchFamily="2" charset="-127"/>
                  <a:ea typeface="KoPub돋움체 Light" panose="00000300000000000000" pitchFamily="2" charset="-127"/>
                  <a:cs typeface="함초롬돋움" panose="020B0504000101010101" pitchFamily="50" charset="-127"/>
                </a:rPr>
                <a:t>,</a:t>
              </a:r>
              <a:r>
                <a:rPr lang="ko-KR" altLang="en-US" sz="1500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KoPub돋움체 Light" panose="00000300000000000000" pitchFamily="2" charset="-127"/>
                  <a:ea typeface="KoPub돋움체 Light" panose="00000300000000000000" pitchFamily="2" charset="-127"/>
                  <a:cs typeface="함초롬돋움" panose="020B0504000101010101" pitchFamily="50" charset="-127"/>
                </a:rPr>
                <a:t> 졸업 등</a:t>
              </a:r>
              <a:r>
                <a:rPr lang="en-US" altLang="ko-KR" sz="1500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KoPub돋움체 Light" panose="00000300000000000000" pitchFamily="2" charset="-127"/>
                  <a:ea typeface="KoPub돋움체 Light" panose="00000300000000000000" pitchFamily="2" charset="-127"/>
                  <a:cs typeface="함초롬돋움" panose="020B0504000101010101" pitchFamily="50" charset="-127"/>
                </a:rPr>
                <a:t>)</a:t>
              </a:r>
              <a:r>
                <a:rPr lang="ko-KR" altLang="en-US" sz="1500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KoPub돋움체 Light" panose="00000300000000000000" pitchFamily="2" charset="-127"/>
                  <a:ea typeface="KoPub돋움체 Light" panose="00000300000000000000" pitchFamily="2" charset="-127"/>
                  <a:cs typeface="함초롬돋움" panose="020B0504000101010101" pitchFamily="50" charset="-127"/>
                </a:rPr>
                <a:t>이 있을 경우 </a:t>
              </a:r>
              <a:r>
                <a:rPr lang="ko-KR" altLang="en-US" sz="1500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KoPub돋움체 Light" panose="00000300000000000000" pitchFamily="2" charset="-127"/>
                  <a:ea typeface="KoPub돋움체 Light" panose="00000300000000000000" pitchFamily="2" charset="-127"/>
                  <a:cs typeface="함초롬돋움" panose="020B0504000101010101" pitchFamily="50" charset="-127"/>
                </a:rPr>
                <a:t>변동일자까지의</a:t>
              </a:r>
              <a:r>
                <a:rPr lang="en-US" altLang="ko-KR" sz="1500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KoPub돋움체 Light" panose="00000300000000000000" pitchFamily="2" charset="-127"/>
                  <a:ea typeface="KoPub돋움체 Light" panose="00000300000000000000" pitchFamily="2" charset="-127"/>
                  <a:cs typeface="함초롬돋움" panose="020B0504000101010101" pitchFamily="50" charset="-127"/>
                </a:rPr>
                <a:t> </a:t>
              </a:r>
              <a:r>
                <a:rPr lang="ko-KR" altLang="en-US" sz="1500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KoPub돋움체 Light" panose="00000300000000000000" pitchFamily="2" charset="-127"/>
                  <a:ea typeface="KoPub돋움체 Light" panose="00000300000000000000" pitchFamily="2" charset="-127"/>
                  <a:cs typeface="함초롬돋움" panose="020B0504000101010101" pitchFamily="50" charset="-127"/>
                </a:rPr>
                <a:t>활동</a:t>
              </a:r>
              <a:r>
                <a:rPr lang="ko-KR" altLang="en-US" sz="1500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KoPub돋움체 Light" panose="00000300000000000000" pitchFamily="2" charset="-127"/>
                  <a:ea typeface="KoPub돋움체 Light" panose="00000300000000000000" pitchFamily="2" charset="-127"/>
                  <a:cs typeface="함초롬돋움" panose="020B0504000101010101" pitchFamily="50" charset="-127"/>
                </a:rPr>
                <a:t>에 대해서만</a:t>
              </a:r>
              <a:endParaRPr lang="en-US" altLang="ko-KR" sz="1500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endParaRPr>
            </a:p>
            <a:p>
              <a:r>
                <a:rPr lang="ko-KR" altLang="en-US" sz="1500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KoPub돋움체 Light" panose="00000300000000000000" pitchFamily="2" charset="-127"/>
                  <a:ea typeface="KoPub돋움체 Light" panose="00000300000000000000" pitchFamily="2" charset="-127"/>
                  <a:cs typeface="함초롬돋움" panose="020B0504000101010101" pitchFamily="50" charset="-127"/>
                </a:rPr>
                <a:t>장학금이 지급됩니다</a:t>
              </a:r>
              <a:r>
                <a:rPr lang="en-US" altLang="ko-KR" sz="1500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KoPub돋움체 Light" panose="00000300000000000000" pitchFamily="2" charset="-127"/>
                  <a:ea typeface="KoPub돋움체 Light" panose="00000300000000000000" pitchFamily="2" charset="-127"/>
                  <a:cs typeface="함초롬돋움" panose="020B0504000101010101" pitchFamily="50" charset="-127"/>
                </a:rPr>
                <a:t>.</a:t>
              </a:r>
              <a:endParaRPr lang="ko-KR" altLang="en-US" sz="1500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5226383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그룹 4"/>
          <p:cNvGrpSpPr/>
          <p:nvPr/>
        </p:nvGrpSpPr>
        <p:grpSpPr>
          <a:xfrm>
            <a:off x="1486353" y="1962471"/>
            <a:ext cx="6933308" cy="3033651"/>
            <a:chOff x="1486353" y="2221928"/>
            <a:chExt cx="6933308" cy="3033651"/>
          </a:xfrm>
        </p:grpSpPr>
        <p:sp>
          <p:nvSpPr>
            <p:cNvPr id="4" name="TextBox 3"/>
            <p:cNvSpPr txBox="1"/>
            <p:nvPr/>
          </p:nvSpPr>
          <p:spPr>
            <a:xfrm>
              <a:off x="1486353" y="2221928"/>
              <a:ext cx="6933308" cy="303365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sz="40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감사합니다</a:t>
              </a:r>
              <a:r>
                <a:rPr lang="en-US" altLang="ko-KR" sz="40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.</a:t>
              </a:r>
            </a:p>
            <a:p>
              <a:pPr algn="ctr">
                <a:lnSpc>
                  <a:spcPct val="150000"/>
                </a:lnSpc>
              </a:pPr>
              <a:r>
                <a:rPr lang="ko-KR" altLang="en-US" sz="28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한국장학재단 </a:t>
              </a:r>
              <a:r>
                <a:rPr lang="ko-KR" altLang="en-US" sz="2800" spc="-150" dirty="0" err="1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학생진로장학부</a:t>
              </a:r>
              <a:r>
                <a:rPr lang="ko-KR" altLang="en-US" sz="28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 학생봉사사업팀</a:t>
              </a:r>
              <a:endParaRPr lang="en-US" altLang="ko-KR" sz="28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연락처 </a:t>
              </a:r>
              <a:r>
                <a:rPr lang="en-US" altLang="ko-KR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: </a:t>
              </a:r>
              <a:r>
                <a:rPr lang="en-US" altLang="ko-KR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1599-2290</a:t>
              </a:r>
            </a:p>
            <a:p>
              <a:pPr algn="ctr">
                <a:lnSpc>
                  <a:spcPct val="130000"/>
                </a:lnSpc>
              </a:pPr>
              <a:r>
                <a:rPr lang="ko-KR" altLang="en-US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메일주소 </a:t>
              </a:r>
              <a:r>
                <a:rPr lang="en-US" altLang="ko-KR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: </a:t>
              </a:r>
              <a:r>
                <a:rPr lang="en-US" altLang="ko-KR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  <a:hlinkClick r:id="rId2"/>
                </a:rPr>
                <a:t>mentoring2</a:t>
              </a:r>
              <a:r>
                <a:rPr lang="en-US" altLang="ko-KR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  <a:hlinkClick r:id="rId2"/>
                </a:rPr>
                <a:t>@kosaf.go.kr</a:t>
              </a:r>
              <a:endParaRPr lang="en-US" altLang="ko-KR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  <a:p>
              <a:pPr algn="ctr" fontAlgn="base"/>
              <a:r>
                <a:rPr lang="ko-KR" altLang="en-US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커뮤니티 </a:t>
              </a:r>
              <a:r>
                <a:rPr lang="en-US" altLang="ko-KR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: </a:t>
              </a:r>
              <a:r>
                <a:rPr lang="en-US" altLang="ko-KR" dirty="0">
                  <a:solidFill>
                    <a:schemeClr val="bg1"/>
                  </a:solidFill>
                </a:rPr>
                <a:t>http://cafe.naver.com/kosafdtmentoring</a:t>
              </a:r>
            </a:p>
            <a:p>
              <a:pPr algn="ctr">
                <a:lnSpc>
                  <a:spcPct val="130000"/>
                </a:lnSpc>
              </a:pPr>
              <a:r>
                <a:rPr lang="ko-KR" altLang="en-US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홈페이지 </a:t>
              </a:r>
              <a:r>
                <a:rPr lang="en-US" altLang="ko-KR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: </a:t>
              </a:r>
              <a:r>
                <a:rPr lang="en-US" altLang="ko-KR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http://www.kosaf.go.kr</a:t>
              </a:r>
            </a:p>
          </p:txBody>
        </p:sp>
        <p:cxnSp>
          <p:nvCxnSpPr>
            <p:cNvPr id="6" name="직선 연결선 5"/>
            <p:cNvCxnSpPr/>
            <p:nvPr/>
          </p:nvCxnSpPr>
          <p:spPr>
            <a:xfrm>
              <a:off x="1944754" y="3203451"/>
              <a:ext cx="6016492" cy="0"/>
            </a:xfrm>
            <a:prstGeom prst="line">
              <a:avLst/>
            </a:prstGeom>
            <a:ln w="12700">
              <a:solidFill>
                <a:schemeClr val="bg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8" name="Picture 2" descr="C:\Users\p_wowns\Desktop\Desktop\colorcop (1)\B_01_001\기본형 시그니처.gif">
            <a:extLst>
              <a:ext uri="{FF2B5EF4-FFF2-40B4-BE49-F238E27FC236}">
                <a16:creationId xmlns:a16="http://schemas.microsoft.com/office/drawing/2014/main" id="{404214A4-E835-4179-AA9C-50821E2169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479" y="186760"/>
            <a:ext cx="1632933" cy="515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538675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" name="그룹 57"/>
          <p:cNvGrpSpPr/>
          <p:nvPr/>
        </p:nvGrpSpPr>
        <p:grpSpPr>
          <a:xfrm>
            <a:off x="5529064" y="2587130"/>
            <a:ext cx="4376936" cy="1304855"/>
            <a:chOff x="5673080" y="2276872"/>
            <a:chExt cx="4376936" cy="1304855"/>
          </a:xfrm>
        </p:grpSpPr>
        <p:sp>
          <p:nvSpPr>
            <p:cNvPr id="7" name="TextBox 6"/>
            <p:cNvSpPr txBox="1"/>
            <p:nvPr/>
          </p:nvSpPr>
          <p:spPr>
            <a:xfrm>
              <a:off x="5936647" y="2276872"/>
              <a:ext cx="614271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3600" spc="-30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01</a:t>
              </a:r>
              <a:endParaRPr lang="ko-KR" altLang="en-US" sz="3600" spc="-30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  <p:cxnSp>
          <p:nvCxnSpPr>
            <p:cNvPr id="6" name="직선 연결선 5"/>
            <p:cNvCxnSpPr/>
            <p:nvPr/>
          </p:nvCxnSpPr>
          <p:spPr>
            <a:xfrm>
              <a:off x="5673080" y="2960077"/>
              <a:ext cx="4376936" cy="0"/>
            </a:xfrm>
            <a:prstGeom prst="line">
              <a:avLst/>
            </a:prstGeom>
            <a:ln w="12700">
              <a:solidFill>
                <a:schemeClr val="bg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" name="TextBox 3"/>
            <p:cNvSpPr txBox="1"/>
            <p:nvPr/>
          </p:nvSpPr>
          <p:spPr>
            <a:xfrm>
              <a:off x="5936647" y="2996952"/>
              <a:ext cx="1697901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ko-KR" altLang="en-US" sz="3200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사업개요</a:t>
              </a:r>
              <a:endParaRPr lang="en-US" altLang="ko-KR" sz="32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</p:grpSp>
      <p:pic>
        <p:nvPicPr>
          <p:cNvPr id="8" name="그림 7">
            <a:extLst>
              <a:ext uri="{FF2B5EF4-FFF2-40B4-BE49-F238E27FC236}">
                <a16:creationId xmlns:a16="http://schemas.microsoft.com/office/drawing/2014/main" id="{0E3635D5-C062-469D-BE21-9AB76D7FDA6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51" y="188973"/>
            <a:ext cx="1280592" cy="247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17570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158505" y="142875"/>
            <a:ext cx="9588990" cy="65722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289072" y="246931"/>
            <a:ext cx="110158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사업개요</a:t>
            </a:r>
            <a:endParaRPr lang="en-US" altLang="ko-KR" sz="20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2">
                  <a:lumMod val="7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cxnSp>
        <p:nvCxnSpPr>
          <p:cNvPr id="6" name="직선 연결선 5"/>
          <p:cNvCxnSpPr/>
          <p:nvPr/>
        </p:nvCxnSpPr>
        <p:spPr>
          <a:xfrm>
            <a:off x="344488" y="662477"/>
            <a:ext cx="1046168" cy="0"/>
          </a:xfrm>
          <a:prstGeom prst="line">
            <a:avLst/>
          </a:prstGeom>
          <a:ln w="12700">
            <a:solidFill>
              <a:srgbClr val="00174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그룹 13"/>
          <p:cNvGrpSpPr/>
          <p:nvPr/>
        </p:nvGrpSpPr>
        <p:grpSpPr>
          <a:xfrm>
            <a:off x="570037" y="836712"/>
            <a:ext cx="1162110" cy="369332"/>
            <a:chOff x="1286687" y="1772816"/>
            <a:chExt cx="1162110" cy="369332"/>
          </a:xfrm>
        </p:grpSpPr>
        <p:sp>
          <p:nvSpPr>
            <p:cNvPr id="10" name="TextBox 9"/>
            <p:cNvSpPr txBox="1"/>
            <p:nvPr/>
          </p:nvSpPr>
          <p:spPr>
            <a:xfrm>
              <a:off x="1393700" y="1772816"/>
              <a:ext cx="105509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사업 소개</a:t>
              </a:r>
            </a:p>
          </p:txBody>
        </p:sp>
        <p:sp>
          <p:nvSpPr>
            <p:cNvPr id="13" name="이등변 삼각형 12"/>
            <p:cNvSpPr/>
            <p:nvPr/>
          </p:nvSpPr>
          <p:spPr>
            <a:xfrm rot="5400000">
              <a:off x="1277608" y="1900739"/>
              <a:ext cx="131646" cy="113488"/>
            </a:xfrm>
            <a:prstGeom prst="triangle">
              <a:avLst/>
            </a:prstGeom>
            <a:solidFill>
              <a:srgbClr val="0594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706469" y="1265992"/>
            <a:ext cx="8350987" cy="7402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0975" indent="-180975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</a:pPr>
            <a:r>
              <a:rPr lang="ko-KR" altLang="en-US" sz="16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전국의 대학</a:t>
            </a:r>
            <a:r>
              <a:rPr lang="en-US" altLang="ko-KR" sz="16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(</a:t>
            </a:r>
            <a:r>
              <a:rPr lang="ko-KR" altLang="en-US" sz="16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원</a:t>
            </a:r>
            <a:r>
              <a:rPr lang="en-US" altLang="ko-KR" sz="16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)</a:t>
            </a:r>
            <a:r>
              <a:rPr lang="ko-KR" altLang="en-US" sz="16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에 재학 중인 대학</a:t>
            </a:r>
            <a:r>
              <a:rPr lang="en-US" altLang="ko-KR" sz="16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(</a:t>
            </a:r>
            <a:r>
              <a:rPr lang="ko-KR" altLang="en-US" sz="16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원</a:t>
            </a:r>
            <a:r>
              <a:rPr lang="en-US" altLang="ko-KR" sz="16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)</a:t>
            </a:r>
            <a:r>
              <a:rPr lang="ko-KR" altLang="en-US" sz="16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생들이 다문화</a:t>
            </a:r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·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탈북</a:t>
            </a:r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(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이주</a:t>
            </a:r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 · 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북한배경</a:t>
            </a:r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)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학생 멘티들과 함께하는 멘토링</a:t>
            </a:r>
            <a:endParaRPr lang="en-US" altLang="ko-KR" sz="1600" spc="-150" dirty="0">
              <a:ln>
                <a:solidFill>
                  <a:schemeClr val="accent1">
                    <a:alpha val="0"/>
                  </a:schemeClr>
                </a:solidFill>
              </a:ln>
              <a:latin typeface="KoPub돋움체 Light" panose="00000300000000000000" pitchFamily="2" charset="-127"/>
              <a:ea typeface="KoPub돋움체 Light" panose="00000300000000000000" pitchFamily="2" charset="-127"/>
              <a:cs typeface="함초롬돋움" panose="020B0504000101010101" pitchFamily="50" charset="-127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738436" y="3789040"/>
            <a:ext cx="8751068" cy="10962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0975" indent="-180975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</a:pPr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(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멘토</a:t>
            </a:r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) 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대학</a:t>
            </a:r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(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원</a:t>
            </a:r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)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생들의 지식과 경험을 나누는 가치 있는 근로 기회 제공</a:t>
            </a:r>
            <a:endParaRPr lang="en-US" altLang="ko-KR" sz="1600" spc="-150" dirty="0">
              <a:ln>
                <a:solidFill>
                  <a:schemeClr val="accent1">
                    <a:alpha val="0"/>
                  </a:schemeClr>
                </a:solidFill>
              </a:ln>
              <a:latin typeface="KoPub돋움체 Light" panose="00000300000000000000" pitchFamily="2" charset="-127"/>
              <a:ea typeface="KoPub돋움체 Light" panose="00000300000000000000" pitchFamily="2" charset="-127"/>
              <a:cs typeface="함초롬돋움" panose="020B0504000101010101" pitchFamily="50" charset="-127"/>
            </a:endParaRPr>
          </a:p>
          <a:p>
            <a:pPr marL="180975" indent="-180975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</a:pPr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(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멘티</a:t>
            </a:r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) 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이주</a:t>
            </a:r>
            <a:r>
              <a:rPr lang="en-US" altLang="ko-KR" sz="16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·</a:t>
            </a:r>
            <a:r>
              <a:rPr lang="ko-KR" altLang="en-US" sz="16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북한배경학생과 대학생 간 </a:t>
            </a:r>
            <a:r>
              <a:rPr lang="ko-KR" altLang="en-US" sz="1600" dirty="0" err="1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매칭을</a:t>
            </a:r>
            <a:r>
              <a:rPr lang="ko-KR" altLang="en-US" sz="16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 통해 멘티의 학교생활 적응 및 기초학습을 지원</a:t>
            </a:r>
          </a:p>
          <a:p>
            <a:pPr marL="180975" indent="-180975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</a:pPr>
            <a:endParaRPr lang="en-US" altLang="ko-KR" sz="1600" spc="-150" dirty="0">
              <a:ln>
                <a:solidFill>
                  <a:schemeClr val="accent1">
                    <a:alpha val="0"/>
                  </a:schemeClr>
                </a:solidFill>
              </a:ln>
              <a:latin typeface="KoPub돋움체 Light" panose="00000300000000000000" pitchFamily="2" charset="-127"/>
              <a:ea typeface="KoPub돋움체 Light" panose="00000300000000000000" pitchFamily="2" charset="-127"/>
              <a:cs typeface="함초롬돋움" panose="020B0504000101010101" pitchFamily="50" charset="-127"/>
            </a:endParaRPr>
          </a:p>
        </p:txBody>
      </p:sp>
      <p:grpSp>
        <p:nvGrpSpPr>
          <p:cNvPr id="34" name="그룹 33"/>
          <p:cNvGrpSpPr/>
          <p:nvPr/>
        </p:nvGrpSpPr>
        <p:grpSpPr>
          <a:xfrm>
            <a:off x="570037" y="3347700"/>
            <a:ext cx="1162110" cy="369332"/>
            <a:chOff x="1286687" y="1772816"/>
            <a:chExt cx="1162110" cy="369332"/>
          </a:xfrm>
        </p:grpSpPr>
        <p:sp>
          <p:nvSpPr>
            <p:cNvPr id="35" name="TextBox 34"/>
            <p:cNvSpPr txBox="1"/>
            <p:nvPr/>
          </p:nvSpPr>
          <p:spPr>
            <a:xfrm>
              <a:off x="1393700" y="1772816"/>
              <a:ext cx="105509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사업 목적</a:t>
              </a:r>
            </a:p>
          </p:txBody>
        </p:sp>
        <p:sp>
          <p:nvSpPr>
            <p:cNvPr id="36" name="이등변 삼각형 35"/>
            <p:cNvSpPr/>
            <p:nvPr/>
          </p:nvSpPr>
          <p:spPr>
            <a:xfrm rot="5400000">
              <a:off x="1277608" y="1900739"/>
              <a:ext cx="131646" cy="113488"/>
            </a:xfrm>
            <a:prstGeom prst="triangle">
              <a:avLst/>
            </a:prstGeom>
            <a:solidFill>
              <a:srgbClr val="0594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0106352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158505" y="142875"/>
            <a:ext cx="9588990" cy="65722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289072" y="246931"/>
            <a:ext cx="110158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사업개요</a:t>
            </a:r>
            <a:endParaRPr lang="en-US" altLang="ko-KR" sz="20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2">
                  <a:lumMod val="7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cxnSp>
        <p:nvCxnSpPr>
          <p:cNvPr id="6" name="직선 연결선 5"/>
          <p:cNvCxnSpPr/>
          <p:nvPr/>
        </p:nvCxnSpPr>
        <p:spPr>
          <a:xfrm>
            <a:off x="344488" y="662477"/>
            <a:ext cx="1046168" cy="0"/>
          </a:xfrm>
          <a:prstGeom prst="line">
            <a:avLst/>
          </a:prstGeom>
          <a:ln w="12700">
            <a:solidFill>
              <a:srgbClr val="00174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그룹 13"/>
          <p:cNvGrpSpPr/>
          <p:nvPr/>
        </p:nvGrpSpPr>
        <p:grpSpPr>
          <a:xfrm>
            <a:off x="570037" y="836712"/>
            <a:ext cx="1162110" cy="369332"/>
            <a:chOff x="1286687" y="1772816"/>
            <a:chExt cx="1162110" cy="369332"/>
          </a:xfrm>
        </p:grpSpPr>
        <p:sp>
          <p:nvSpPr>
            <p:cNvPr id="10" name="TextBox 9"/>
            <p:cNvSpPr txBox="1"/>
            <p:nvPr/>
          </p:nvSpPr>
          <p:spPr>
            <a:xfrm>
              <a:off x="1393700" y="1772816"/>
              <a:ext cx="105509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신청 대상</a:t>
              </a:r>
            </a:p>
          </p:txBody>
        </p:sp>
        <p:sp>
          <p:nvSpPr>
            <p:cNvPr id="13" name="이등변 삼각형 12"/>
            <p:cNvSpPr/>
            <p:nvPr/>
          </p:nvSpPr>
          <p:spPr>
            <a:xfrm rot="5400000">
              <a:off x="1277608" y="1900739"/>
              <a:ext cx="131646" cy="113488"/>
            </a:xfrm>
            <a:prstGeom prst="triangle">
              <a:avLst/>
            </a:prstGeom>
            <a:solidFill>
              <a:srgbClr val="0594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738436" y="1283618"/>
            <a:ext cx="6633226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/>
            <a:r>
              <a:rPr lang="ko-KR" altLang="en-US" sz="1600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자기소개서를 제출한 </a:t>
            </a:r>
            <a:r>
              <a:rPr lang="ko-KR" altLang="en-US" sz="1600" b="1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멘토링 참여 대학</a:t>
            </a:r>
            <a:r>
              <a:rPr lang="en-US" altLang="ko-KR" sz="1600" b="1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(</a:t>
            </a:r>
            <a:r>
              <a:rPr lang="ko-KR" altLang="en-US" sz="1600" b="1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원</a:t>
            </a:r>
            <a:r>
              <a:rPr lang="en-US" altLang="ko-KR" sz="1600" b="1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)</a:t>
            </a:r>
            <a:r>
              <a:rPr lang="ko-KR" altLang="en-US" sz="1600" b="1" dirty="0"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 재학생</a:t>
            </a:r>
            <a:endParaRPr lang="en-US" altLang="ko-KR" sz="1600" b="1" dirty="0">
              <a:latin typeface="KoPub돋움체 Light" panose="00000300000000000000" pitchFamily="2" charset="-127"/>
              <a:ea typeface="KoPub돋움체 Light" panose="00000300000000000000" pitchFamily="2" charset="-127"/>
            </a:endParaRPr>
          </a:p>
          <a:p>
            <a:pPr fontAlgn="base"/>
            <a:endParaRPr lang="en-US" altLang="ko-KR" sz="1600" b="1" dirty="0">
              <a:latin typeface="KoPub돋움체 Light" panose="00000300000000000000" pitchFamily="2" charset="-127"/>
              <a:ea typeface="KoPub돋움체 Light" panose="00000300000000000000" pitchFamily="2" charset="-127"/>
            </a:endParaRPr>
          </a:p>
          <a:p>
            <a:pPr fontAlgn="base"/>
            <a:endParaRPr lang="en-US" altLang="ko-KR" sz="1600" b="1" dirty="0">
              <a:latin typeface="KoPub돋움체 Light" panose="00000300000000000000" pitchFamily="2" charset="-127"/>
              <a:ea typeface="KoPub돋움체 Light" panose="00000300000000000000" pitchFamily="2" charset="-127"/>
            </a:endParaRPr>
          </a:p>
          <a:p>
            <a:pPr fontAlgn="base"/>
            <a:endParaRPr lang="en-US" altLang="ko-KR" sz="1600" b="1" dirty="0">
              <a:latin typeface="KoPub돋움체 Light" panose="00000300000000000000" pitchFamily="2" charset="-127"/>
              <a:ea typeface="KoPub돋움체 Light" panose="00000300000000000000" pitchFamily="2" charset="-127"/>
            </a:endParaRPr>
          </a:p>
          <a:p>
            <a:pPr fontAlgn="base"/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604000101010101" pitchFamily="50" charset="-127"/>
              </a:rPr>
              <a:t>※  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604000101010101" pitchFamily="50" charset="-127"/>
              </a:rPr>
              <a:t>외국인 유학생의 경우 원활한 한국어 학습을 위해 </a:t>
            </a:r>
            <a:b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604000101010101" pitchFamily="50" charset="-127"/>
              </a:rPr>
            </a:br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604000101010101" pitchFamily="50" charset="-127"/>
              </a:rPr>
              <a:t>1. 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604000101010101" pitchFamily="50" charset="-127"/>
              </a:rPr>
              <a:t>한국어능력시험</a:t>
            </a:r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604000101010101" pitchFamily="50" charset="-127"/>
              </a:rPr>
              <a:t>(TOPIK)4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604000101010101" pitchFamily="50" charset="-127"/>
              </a:rPr>
              <a:t>급 이상</a:t>
            </a:r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604000101010101" pitchFamily="50" charset="-127"/>
              </a:rPr>
              <a:t>, 2. 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604000101010101" pitchFamily="50" charset="-127"/>
              </a:rPr>
              <a:t>대학</a:t>
            </a:r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604000101010101" pitchFamily="50" charset="-127"/>
              </a:rPr>
              <a:t>(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604000101010101" pitchFamily="50" charset="-127"/>
              </a:rPr>
              <a:t>원</a:t>
            </a:r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604000101010101" pitchFamily="50" charset="-127"/>
              </a:rPr>
              <a:t>) 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604000101010101" pitchFamily="50" charset="-127"/>
              </a:rPr>
              <a:t>교수 추천 </a:t>
            </a:r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604000101010101" pitchFamily="50" charset="-127"/>
              </a:rPr>
              <a:t>2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604000101010101" pitchFamily="50" charset="-127"/>
              </a:rPr>
              <a:t>가지 필수 요건을 충족</a:t>
            </a:r>
            <a:endParaRPr lang="en-US" altLang="ko-KR" sz="1600" b="1" dirty="0">
              <a:latin typeface="KoPub돋움체 Light" panose="00000300000000000000" pitchFamily="2" charset="-127"/>
              <a:ea typeface="KoPub돋움체 Light" panose="00000300000000000000" pitchFamily="2" charset="-127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738437" y="3368954"/>
            <a:ext cx="8679060" cy="26977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ko-KR" altLang="en-US" sz="1600" dirty="0"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604000101010101" pitchFamily="50" charset="-127"/>
              </a:rPr>
              <a:t>⦁ 대한민국 국적으로 외국대학에 재학 중인 대학</a:t>
            </a:r>
            <a:r>
              <a:rPr lang="en-US" altLang="ko-KR" sz="1600" dirty="0"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604000101010101" pitchFamily="50" charset="-127"/>
              </a:rPr>
              <a:t>(</a:t>
            </a:r>
            <a:r>
              <a:rPr lang="ko-KR" altLang="en-US" sz="1600" dirty="0"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604000101010101" pitchFamily="50" charset="-127"/>
              </a:rPr>
              <a:t>원</a:t>
            </a:r>
            <a:r>
              <a:rPr lang="en-US" altLang="ko-KR" sz="1600" dirty="0"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604000101010101" pitchFamily="50" charset="-127"/>
              </a:rPr>
              <a:t>)</a:t>
            </a:r>
            <a:r>
              <a:rPr lang="ko-KR" altLang="en-US" sz="1600" dirty="0"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604000101010101" pitchFamily="50" charset="-127"/>
              </a:rPr>
              <a:t>생</a:t>
            </a:r>
          </a:p>
          <a:p>
            <a:pPr fontAlgn="base"/>
            <a:r>
              <a:rPr lang="ko-KR" altLang="en-US" sz="1600" dirty="0"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604000101010101" pitchFamily="50" charset="-127"/>
              </a:rPr>
              <a:t>⦁ </a:t>
            </a:r>
            <a:r>
              <a:rPr lang="ko-KR" altLang="en-US" sz="1600" spc="-150" dirty="0"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604000101010101" pitchFamily="50" charset="-127"/>
              </a:rPr>
              <a:t>휴학생</a:t>
            </a:r>
            <a:r>
              <a:rPr lang="en-US" altLang="ko-KR" sz="1600" spc="-150" dirty="0"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604000101010101" pitchFamily="50" charset="-127"/>
              </a:rPr>
              <a:t>, </a:t>
            </a:r>
            <a:r>
              <a:rPr lang="ko-KR" altLang="en-US" sz="1600" spc="-150" dirty="0"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604000101010101" pitchFamily="50" charset="-127"/>
              </a:rPr>
              <a:t>졸업생</a:t>
            </a:r>
            <a:r>
              <a:rPr lang="en-US" altLang="ko-KR" sz="1600" spc="-150" dirty="0"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604000101010101" pitchFamily="50" charset="-127"/>
              </a:rPr>
              <a:t>, </a:t>
            </a:r>
            <a:r>
              <a:rPr lang="ko-KR" altLang="en-US" sz="1600" spc="-150" dirty="0" err="1"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604000101010101" pitchFamily="50" charset="-127"/>
              </a:rPr>
              <a:t>자퇴생</a:t>
            </a:r>
            <a:r>
              <a:rPr lang="en-US" altLang="ko-KR" sz="1600" spc="-150" dirty="0"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604000101010101" pitchFamily="50" charset="-127"/>
              </a:rPr>
              <a:t>, </a:t>
            </a:r>
            <a:r>
              <a:rPr lang="ko-KR" altLang="en-US" sz="1600" spc="-150" dirty="0"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604000101010101" pitchFamily="50" charset="-127"/>
              </a:rPr>
              <a:t>조기취업자</a:t>
            </a:r>
            <a:r>
              <a:rPr lang="ko-KR" altLang="en-US" sz="1600" spc="-150" baseline="30000" dirty="0"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604000101010101" pitchFamily="50" charset="-127"/>
              </a:rPr>
              <a:t>*</a:t>
            </a:r>
            <a:r>
              <a:rPr lang="en-US" altLang="ko-KR" sz="1600" spc="-150" dirty="0"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604000101010101" pitchFamily="50" charset="-127"/>
              </a:rPr>
              <a:t>, </a:t>
            </a:r>
            <a:r>
              <a:rPr lang="ko-KR" altLang="en-US" sz="1600" spc="-150" dirty="0"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604000101010101" pitchFamily="50" charset="-127"/>
              </a:rPr>
              <a:t>산업체 </a:t>
            </a:r>
            <a:r>
              <a:rPr lang="ko-KR" altLang="en-US" sz="1600" spc="-150" dirty="0" err="1"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604000101010101" pitchFamily="50" charset="-127"/>
              </a:rPr>
              <a:t>위탁생</a:t>
            </a:r>
            <a:r>
              <a:rPr lang="en-US" altLang="ko-KR" sz="1600" spc="-150" dirty="0"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604000101010101" pitchFamily="50" charset="-127"/>
              </a:rPr>
              <a:t>, </a:t>
            </a:r>
            <a:r>
              <a:rPr lang="ko-KR" altLang="en-US" sz="1600" spc="-150" dirty="0"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604000101010101" pitchFamily="50" charset="-127"/>
              </a:rPr>
              <a:t>시간제 </a:t>
            </a:r>
            <a:r>
              <a:rPr lang="ko-KR" altLang="en-US" sz="1600" spc="-150" dirty="0" err="1"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604000101010101" pitchFamily="50" charset="-127"/>
              </a:rPr>
              <a:t>등록생</a:t>
            </a:r>
            <a:r>
              <a:rPr lang="en-US" altLang="ko-KR" sz="1600" spc="-150" dirty="0"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604000101010101" pitchFamily="50" charset="-127"/>
              </a:rPr>
              <a:t>, </a:t>
            </a:r>
            <a:r>
              <a:rPr lang="ko-KR" altLang="en-US" sz="1600" spc="-150" dirty="0"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604000101010101" pitchFamily="50" charset="-127"/>
              </a:rPr>
              <a:t>평생교육시설 </a:t>
            </a:r>
            <a:r>
              <a:rPr lang="ko-KR" altLang="en-US" sz="1600" spc="-150" dirty="0" err="1"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604000101010101" pitchFamily="50" charset="-127"/>
              </a:rPr>
              <a:t>등록생</a:t>
            </a:r>
            <a:endParaRPr lang="en-US" altLang="ko-KR" sz="1600" spc="-150" dirty="0">
              <a:latin typeface="KoPub돋움체 Light" panose="00000300000000000000" pitchFamily="2" charset="-127"/>
              <a:ea typeface="KoPub돋움체 Light" panose="00000300000000000000" pitchFamily="2" charset="-127"/>
              <a:cs typeface="함초롬돋움" panose="020B0604000101010101" pitchFamily="50" charset="-127"/>
            </a:endParaRPr>
          </a:p>
          <a:p>
            <a:pPr fontAlgn="base"/>
            <a:r>
              <a:rPr lang="ko-KR" altLang="en-US" sz="1600" dirty="0"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604000101010101" pitchFamily="50" charset="-127"/>
              </a:rPr>
              <a:t> * 조기취업자</a:t>
            </a:r>
            <a:r>
              <a:rPr lang="en-US" altLang="ko-KR" sz="1600" dirty="0"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604000101010101" pitchFamily="50" charset="-127"/>
              </a:rPr>
              <a:t>: </a:t>
            </a:r>
            <a:r>
              <a:rPr lang="ko-KR" altLang="en-US" sz="1600" dirty="0"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604000101010101" pitchFamily="50" charset="-127"/>
              </a:rPr>
              <a:t>재직증명서 및 </a:t>
            </a:r>
            <a:r>
              <a:rPr lang="en-US" altLang="ko-KR" sz="1600" dirty="0"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604000101010101" pitchFamily="50" charset="-127"/>
              </a:rPr>
              <a:t>4</a:t>
            </a:r>
            <a:r>
              <a:rPr lang="ko-KR" altLang="en-US" sz="1600" dirty="0" err="1"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604000101010101" pitchFamily="50" charset="-127"/>
              </a:rPr>
              <a:t>대보험</a:t>
            </a:r>
            <a:r>
              <a:rPr lang="ko-KR" altLang="en-US" sz="1600" dirty="0"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604000101010101" pitchFamily="50" charset="-127"/>
              </a:rPr>
              <a:t> 가입내역이 확인되는 경우</a:t>
            </a:r>
            <a:endParaRPr lang="en-US" altLang="ko-KR" sz="1600" dirty="0">
              <a:latin typeface="KoPub돋움체 Light" panose="00000300000000000000" pitchFamily="2" charset="-127"/>
              <a:ea typeface="KoPub돋움체 Light" panose="00000300000000000000" pitchFamily="2" charset="-127"/>
              <a:cs typeface="함초롬돋움" panose="020B0604000101010101" pitchFamily="50" charset="-127"/>
            </a:endParaRPr>
          </a:p>
          <a:p>
            <a:pPr fontAlgn="base"/>
            <a:r>
              <a:rPr lang="en-US" altLang="ko-KR" sz="1200" dirty="0"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604000101010101" pitchFamily="50" charset="-127"/>
              </a:rPr>
              <a:t>                           (</a:t>
            </a:r>
            <a:r>
              <a:rPr lang="ko-KR" altLang="en-US" sz="1200" dirty="0"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604000101010101" pitchFamily="50" charset="-127"/>
              </a:rPr>
              <a:t>단</a:t>
            </a:r>
            <a:r>
              <a:rPr lang="en-US" altLang="ko-KR" sz="1200" dirty="0"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604000101010101" pitchFamily="50" charset="-127"/>
              </a:rPr>
              <a:t>, </a:t>
            </a:r>
            <a:r>
              <a:rPr lang="ko-KR" altLang="en-US" sz="1200" dirty="0"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604000101010101" pitchFamily="50" charset="-127"/>
              </a:rPr>
              <a:t>일용직</a:t>
            </a:r>
            <a:r>
              <a:rPr lang="en-US" altLang="ko-KR" sz="1200" dirty="0"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604000101010101" pitchFamily="50" charset="-127"/>
              </a:rPr>
              <a:t>, </a:t>
            </a:r>
            <a:r>
              <a:rPr lang="ko-KR" altLang="en-US" sz="1200" dirty="0"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604000101010101" pitchFamily="50" charset="-127"/>
              </a:rPr>
              <a:t>아르바이트</a:t>
            </a:r>
            <a:r>
              <a:rPr lang="en-US" altLang="ko-KR" sz="1200" dirty="0"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604000101010101" pitchFamily="50" charset="-127"/>
              </a:rPr>
              <a:t>, </a:t>
            </a:r>
            <a:r>
              <a:rPr lang="ko-KR" altLang="en-US" sz="1200" dirty="0"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604000101010101" pitchFamily="50" charset="-127"/>
              </a:rPr>
              <a:t>체험형 인턴은 조기취업자에 해당하지 않음</a:t>
            </a:r>
            <a:r>
              <a:rPr lang="en-US" altLang="ko-KR" sz="1200" dirty="0"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604000101010101" pitchFamily="50" charset="-127"/>
              </a:rPr>
              <a:t>)</a:t>
            </a:r>
            <a:endParaRPr lang="ko-KR" altLang="en-US" sz="1200" dirty="0">
              <a:latin typeface="KoPub돋움체 Light" panose="00000300000000000000" pitchFamily="2" charset="-127"/>
              <a:ea typeface="KoPub돋움체 Light" panose="00000300000000000000" pitchFamily="2" charset="-127"/>
              <a:cs typeface="함초롬돋움" panose="020B0604000101010101" pitchFamily="50" charset="-127"/>
            </a:endParaRPr>
          </a:p>
          <a:p>
            <a:pPr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</a:pP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0000"/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604000101010101" pitchFamily="50" charset="-127"/>
              </a:rPr>
              <a:t> ※  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0000"/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604000101010101" pitchFamily="50" charset="-127"/>
              </a:rPr>
              <a:t>신청 이후 학적 변동이 있을 경우 변동 당일의 </a:t>
            </a:r>
            <a:r>
              <a:rPr lang="ko-KR" altLang="en-US" sz="1600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0000"/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604000101010101" pitchFamily="50" charset="-127"/>
              </a:rPr>
              <a:t>활동까지만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0000"/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604000101010101" pitchFamily="50" charset="-127"/>
              </a:rPr>
              <a:t> 인정</a:t>
            </a:r>
            <a:endParaRPr lang="en-US" altLang="ko-KR" sz="1600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FF0000"/>
              </a:solidFill>
              <a:latin typeface="KoPub돋움체 Light" panose="00000300000000000000" pitchFamily="2" charset="-127"/>
              <a:ea typeface="KoPub돋움체 Light" panose="00000300000000000000" pitchFamily="2" charset="-127"/>
              <a:cs typeface="함초롬돋움" panose="020B0604000101010101" pitchFamily="50" charset="-127"/>
            </a:endParaRPr>
          </a:p>
          <a:p>
            <a:pPr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</a:pPr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604000101010101" pitchFamily="50" charset="-127"/>
              </a:rPr>
              <a:t>   -  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604000101010101" pitchFamily="50" charset="-127"/>
              </a:rPr>
              <a:t>단</a:t>
            </a:r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604000101010101" pitchFamily="50" charset="-127"/>
              </a:rPr>
              <a:t>, 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604000101010101" pitchFamily="50" charset="-127"/>
              </a:rPr>
              <a:t>다음 학기 휴학을 위해 미리 휴학을 신청한 경우</a:t>
            </a:r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604000101010101" pitchFamily="50" charset="-127"/>
              </a:rPr>
              <a:t>, 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604000101010101" pitchFamily="50" charset="-127"/>
              </a:rPr>
              <a:t>재학</a:t>
            </a:r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604000101010101" pitchFamily="50" charset="-127"/>
              </a:rPr>
              <a:t>(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604000101010101" pitchFamily="50" charset="-127"/>
              </a:rPr>
              <a:t>이수</a:t>
            </a:r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604000101010101" pitchFamily="50" charset="-127"/>
              </a:rPr>
              <a:t>)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604000101010101" pitchFamily="50" charset="-127"/>
              </a:rPr>
              <a:t>학기까지 활동 인정</a:t>
            </a:r>
            <a:endParaRPr lang="en-US" altLang="ko-KR" sz="1600" spc="-150" dirty="0">
              <a:ln>
                <a:solidFill>
                  <a:schemeClr val="accent1">
                    <a:alpha val="0"/>
                  </a:schemeClr>
                </a:solidFill>
              </a:ln>
              <a:latin typeface="KoPub돋움체 Light" panose="00000300000000000000" pitchFamily="2" charset="-127"/>
              <a:ea typeface="KoPub돋움체 Light" panose="00000300000000000000" pitchFamily="2" charset="-127"/>
              <a:cs typeface="함초롬돋움" panose="020B0604000101010101" pitchFamily="50" charset="-127"/>
            </a:endParaRPr>
          </a:p>
          <a:p>
            <a:pPr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</a:pPr>
            <a:r>
              <a:rPr lang="en-US" altLang="ko-KR" sz="1600" b="1" dirty="0">
                <a:solidFill>
                  <a:srgbClr val="FF0000"/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604000101010101" pitchFamily="50" charset="-127"/>
              </a:rPr>
              <a:t> ※ </a:t>
            </a:r>
            <a:r>
              <a:rPr lang="ko-KR" altLang="en-US" sz="1600" dirty="0">
                <a:solidFill>
                  <a:srgbClr val="FF0000"/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604000101010101" pitchFamily="50" charset="-127"/>
              </a:rPr>
              <a:t>졸업 </a:t>
            </a:r>
            <a:r>
              <a:rPr lang="ko-KR" altLang="en-US" sz="1600" dirty="0" err="1">
                <a:solidFill>
                  <a:srgbClr val="FF0000"/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604000101010101" pitchFamily="50" charset="-127"/>
              </a:rPr>
              <a:t>유예자</a:t>
            </a:r>
            <a:r>
              <a:rPr lang="en-US" altLang="ko-KR" sz="1600" dirty="0">
                <a:solidFill>
                  <a:srgbClr val="FF0000"/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604000101010101" pitchFamily="50" charset="-127"/>
              </a:rPr>
              <a:t>, </a:t>
            </a:r>
            <a:r>
              <a:rPr lang="ko-KR" altLang="en-US" sz="1600" dirty="0">
                <a:solidFill>
                  <a:srgbClr val="FF0000"/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604000101010101" pitchFamily="50" charset="-127"/>
              </a:rPr>
              <a:t>초과학기 등록자 등 멘토로 선발될 수 있는 ‘재학생’ 여부의 판단은 해당 대학</a:t>
            </a:r>
            <a:r>
              <a:rPr lang="en-US" altLang="ko-KR" sz="1600" dirty="0">
                <a:solidFill>
                  <a:srgbClr val="FF0000"/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604000101010101" pitchFamily="50" charset="-127"/>
              </a:rPr>
              <a:t>(</a:t>
            </a:r>
            <a:r>
              <a:rPr lang="ko-KR" altLang="en-US" sz="1600" dirty="0">
                <a:solidFill>
                  <a:srgbClr val="FF0000"/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604000101010101" pitchFamily="50" charset="-127"/>
              </a:rPr>
              <a:t>원</a:t>
            </a:r>
            <a:r>
              <a:rPr lang="en-US" altLang="ko-KR" sz="1600" dirty="0">
                <a:solidFill>
                  <a:srgbClr val="FF0000"/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604000101010101" pitchFamily="50" charset="-127"/>
              </a:rPr>
              <a:t>)</a:t>
            </a:r>
            <a:r>
              <a:rPr lang="ko-KR" altLang="en-US" sz="1600" dirty="0">
                <a:solidFill>
                  <a:srgbClr val="FF0000"/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604000101010101" pitchFamily="50" charset="-127"/>
              </a:rPr>
              <a:t>의 학칙 등 자체 학사운영에 따름</a:t>
            </a:r>
            <a:endParaRPr lang="en-US" altLang="ko-KR" sz="1600" dirty="0">
              <a:solidFill>
                <a:srgbClr val="FF0000"/>
              </a:solidFill>
              <a:latin typeface="KoPub돋움체 Light" panose="00000300000000000000" pitchFamily="2" charset="-127"/>
              <a:ea typeface="KoPub돋움체 Light" panose="00000300000000000000" pitchFamily="2" charset="-127"/>
              <a:cs typeface="함초롬돋움" panose="020B0604000101010101" pitchFamily="50" charset="-127"/>
            </a:endParaRPr>
          </a:p>
          <a:p>
            <a:pPr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</a:pPr>
            <a:r>
              <a:rPr lang="en-US" altLang="ko-KR" sz="1600" dirty="0">
                <a:solidFill>
                  <a:srgbClr val="FF0000"/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604000101010101" pitchFamily="50" charset="-127"/>
              </a:rPr>
              <a:t>     </a:t>
            </a:r>
            <a:endParaRPr lang="ko-KR" altLang="en-US" sz="1600" dirty="0">
              <a:solidFill>
                <a:srgbClr val="FF0000"/>
              </a:solidFill>
              <a:latin typeface="KoPub돋움체 Light" panose="00000300000000000000" pitchFamily="2" charset="-127"/>
              <a:ea typeface="KoPub돋움체 Light" panose="00000300000000000000" pitchFamily="2" charset="-127"/>
              <a:cs typeface="함초롬돋움" panose="020B0604000101010101" pitchFamily="50" charset="-127"/>
            </a:endParaRPr>
          </a:p>
        </p:txBody>
      </p:sp>
      <p:grpSp>
        <p:nvGrpSpPr>
          <p:cNvPr id="34" name="그룹 33"/>
          <p:cNvGrpSpPr/>
          <p:nvPr/>
        </p:nvGrpSpPr>
        <p:grpSpPr>
          <a:xfrm>
            <a:off x="570038" y="2927614"/>
            <a:ext cx="1367294" cy="369332"/>
            <a:chOff x="1286687" y="1772816"/>
            <a:chExt cx="1367294" cy="369332"/>
          </a:xfrm>
        </p:grpSpPr>
        <p:sp>
          <p:nvSpPr>
            <p:cNvPr id="35" name="TextBox 34"/>
            <p:cNvSpPr txBox="1"/>
            <p:nvPr/>
          </p:nvSpPr>
          <p:spPr>
            <a:xfrm>
              <a:off x="1393700" y="1772816"/>
              <a:ext cx="126028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제외 대상자</a:t>
              </a:r>
            </a:p>
          </p:txBody>
        </p:sp>
        <p:sp>
          <p:nvSpPr>
            <p:cNvPr id="36" name="이등변 삼각형 35"/>
            <p:cNvSpPr/>
            <p:nvPr/>
          </p:nvSpPr>
          <p:spPr>
            <a:xfrm rot="5400000">
              <a:off x="1277608" y="1900739"/>
              <a:ext cx="131646" cy="113488"/>
            </a:xfrm>
            <a:prstGeom prst="triangle">
              <a:avLst/>
            </a:prstGeom>
            <a:solidFill>
              <a:srgbClr val="0594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8248971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158505" y="142875"/>
            <a:ext cx="9588990" cy="65722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289072" y="246931"/>
            <a:ext cx="110158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사업개요</a:t>
            </a:r>
            <a:endParaRPr lang="en-US" altLang="ko-KR" sz="20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2">
                  <a:lumMod val="7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cxnSp>
        <p:nvCxnSpPr>
          <p:cNvPr id="6" name="직선 연결선 5"/>
          <p:cNvCxnSpPr/>
          <p:nvPr/>
        </p:nvCxnSpPr>
        <p:spPr>
          <a:xfrm>
            <a:off x="344488" y="662477"/>
            <a:ext cx="1046168" cy="0"/>
          </a:xfrm>
          <a:prstGeom prst="line">
            <a:avLst/>
          </a:prstGeom>
          <a:ln w="12700">
            <a:solidFill>
              <a:srgbClr val="00174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" name="표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07002036"/>
              </p:ext>
            </p:extLst>
          </p:nvPr>
        </p:nvGraphicFramePr>
        <p:xfrm>
          <a:off x="560512" y="731452"/>
          <a:ext cx="8784976" cy="582499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4401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3448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00641"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r>
                        <a:rPr lang="ko-KR" altLang="en-US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Light" panose="00000300000000000000" pitchFamily="2" charset="-127"/>
                          <a:ea typeface="KoPub돋움체 Light" panose="00000300000000000000" pitchFamily="2" charset="-127"/>
                          <a:cs typeface="함초롬돋움" panose="020B0504000101010101" pitchFamily="50" charset="-127"/>
                        </a:rPr>
                        <a:t>사업 기간</a:t>
                      </a:r>
                    </a:p>
                  </a:txBody>
                  <a:tcPr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marL="176213" indent="-176213" algn="l" defTabSz="914400" rtl="0" eaLnBrk="1" latinLnBrk="1" hangingPunct="1"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Light" panose="00000300000000000000" pitchFamily="2" charset="-127"/>
                          <a:ea typeface="KoPub돋움체 Light" panose="00000300000000000000" pitchFamily="2" charset="-127"/>
                          <a:cs typeface="함초롬돋움" panose="020B0504000101010101" pitchFamily="50" charset="-127"/>
                        </a:rPr>
                        <a:t>2026</a:t>
                      </a:r>
                      <a:r>
                        <a:rPr lang="ko-KR" altLang="en-US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Light" panose="00000300000000000000" pitchFamily="2" charset="-127"/>
                          <a:ea typeface="KoPub돋움체 Light" panose="00000300000000000000" pitchFamily="2" charset="-127"/>
                          <a:cs typeface="함초롬돋움" panose="020B0504000101010101" pitchFamily="50" charset="-127"/>
                        </a:rPr>
                        <a:t>년 </a:t>
                      </a:r>
                      <a:r>
                        <a:rPr lang="en-US" altLang="ko-KR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Light" panose="00000300000000000000" pitchFamily="2" charset="-127"/>
                          <a:ea typeface="KoPub돋움체 Light" panose="00000300000000000000" pitchFamily="2" charset="-127"/>
                          <a:cs typeface="함초롬돋움" panose="020B0504000101010101" pitchFamily="50" charset="-127"/>
                        </a:rPr>
                        <a:t>3</a:t>
                      </a:r>
                      <a:r>
                        <a:rPr lang="ko-KR" altLang="en-US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Light" panose="00000300000000000000" pitchFamily="2" charset="-127"/>
                          <a:ea typeface="KoPub돋움체 Light" panose="00000300000000000000" pitchFamily="2" charset="-127"/>
                          <a:cs typeface="함초롬돋움" panose="020B0504000101010101" pitchFamily="50" charset="-127"/>
                        </a:rPr>
                        <a:t>월 </a:t>
                      </a:r>
                      <a:r>
                        <a:rPr lang="en-US" altLang="ko-KR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Light" panose="00000300000000000000" pitchFamily="2" charset="-127"/>
                          <a:ea typeface="KoPub돋움체 Light" panose="00000300000000000000" pitchFamily="2" charset="-127"/>
                          <a:cs typeface="함초롬돋움" panose="020B0504000101010101" pitchFamily="50" charset="-127"/>
                        </a:rPr>
                        <a:t>~ 2027</a:t>
                      </a:r>
                      <a:r>
                        <a:rPr lang="ko-KR" altLang="en-US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Light" panose="00000300000000000000" pitchFamily="2" charset="-127"/>
                          <a:ea typeface="KoPub돋움체 Light" panose="00000300000000000000" pitchFamily="2" charset="-127"/>
                          <a:cs typeface="함초롬돋움" panose="020B0504000101010101" pitchFamily="50" charset="-127"/>
                        </a:rPr>
                        <a:t>년 </a:t>
                      </a:r>
                      <a:r>
                        <a:rPr lang="en-US" altLang="ko-KR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Light" panose="00000300000000000000" pitchFamily="2" charset="-127"/>
                          <a:ea typeface="KoPub돋움체 Light" panose="00000300000000000000" pitchFamily="2" charset="-127"/>
                          <a:cs typeface="함초롬돋움" panose="020B0504000101010101" pitchFamily="50" charset="-127"/>
                        </a:rPr>
                        <a:t>2</a:t>
                      </a:r>
                      <a:r>
                        <a:rPr lang="ko-KR" altLang="en-US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Light" panose="00000300000000000000" pitchFamily="2" charset="-127"/>
                          <a:ea typeface="KoPub돋움체 Light" panose="00000300000000000000" pitchFamily="2" charset="-127"/>
                          <a:cs typeface="함초롬돋움" panose="020B0504000101010101" pitchFamily="50" charset="-127"/>
                        </a:rPr>
                        <a:t>월</a:t>
                      </a:r>
                      <a:endParaRPr lang="en-US" altLang="ko-KR" sz="1500" b="1" kern="1200" spc="-15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Light" panose="00000300000000000000" pitchFamily="2" charset="-127"/>
                        <a:ea typeface="KoPub돋움체 Light" panose="00000300000000000000" pitchFamily="2" charset="-127"/>
                        <a:cs typeface="함초롬돋움" panose="020B0504000101010101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67070"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r>
                        <a:rPr lang="ko-KR" altLang="en-US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Light" panose="00000300000000000000" pitchFamily="2" charset="-127"/>
                          <a:ea typeface="KoPub돋움체 Light" panose="00000300000000000000" pitchFamily="2" charset="-127"/>
                          <a:cs typeface="함초롬돋움" panose="020B0504000101010101" pitchFamily="50" charset="-127"/>
                        </a:rPr>
                        <a:t>활동 기관</a:t>
                      </a:r>
                    </a:p>
                  </a:txBody>
                  <a:tcPr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fontAlgn="base" latinLnBrk="1"/>
                      <a:r>
                        <a:rPr lang="ko-KR" altLang="en-US" sz="1500" kern="1200" dirty="0">
                          <a:solidFill>
                            <a:schemeClr val="tx1"/>
                          </a:solidFill>
                          <a:effectLst/>
                          <a:latin typeface="KoPub돋움체 Light" panose="00000300000000000000" pitchFamily="2" charset="-127"/>
                          <a:ea typeface="KoPub돋움체 Light" panose="00000300000000000000" pitchFamily="2" charset="-127"/>
                          <a:cs typeface="+mn-cs"/>
                        </a:rPr>
                        <a:t>전국 국</a:t>
                      </a:r>
                      <a:r>
                        <a:rPr lang="en-US" altLang="ko-KR" sz="1500" kern="1200" dirty="0">
                          <a:solidFill>
                            <a:schemeClr val="tx1"/>
                          </a:solidFill>
                          <a:effectLst/>
                          <a:latin typeface="KoPub돋움체 Light" panose="00000300000000000000" pitchFamily="2" charset="-127"/>
                          <a:ea typeface="KoPub돋움체 Light" panose="00000300000000000000" pitchFamily="2" charset="-127"/>
                          <a:cs typeface="+mn-cs"/>
                        </a:rPr>
                        <a:t>․</a:t>
                      </a:r>
                      <a:r>
                        <a:rPr lang="ko-KR" altLang="en-US" sz="1500" kern="1200" dirty="0">
                          <a:solidFill>
                            <a:schemeClr val="tx1"/>
                          </a:solidFill>
                          <a:effectLst/>
                          <a:latin typeface="KoPub돋움체 Light" panose="00000300000000000000" pitchFamily="2" charset="-127"/>
                          <a:ea typeface="KoPub돋움체 Light" panose="00000300000000000000" pitchFamily="2" charset="-127"/>
                          <a:cs typeface="+mn-cs"/>
                        </a:rPr>
                        <a:t>공립 유치원</a:t>
                      </a:r>
                      <a:r>
                        <a:rPr lang="en-US" altLang="ko-KR" sz="1500" kern="1200" dirty="0">
                          <a:solidFill>
                            <a:schemeClr val="tx1"/>
                          </a:solidFill>
                          <a:effectLst/>
                          <a:latin typeface="KoPub돋움체 Light" panose="00000300000000000000" pitchFamily="2" charset="-127"/>
                          <a:ea typeface="KoPub돋움체 Light" panose="00000300000000000000" pitchFamily="2" charset="-127"/>
                          <a:cs typeface="+mn-cs"/>
                        </a:rPr>
                        <a:t>, </a:t>
                      </a:r>
                      <a:r>
                        <a:rPr lang="ko-KR" altLang="en-US" sz="1500" kern="1200" dirty="0">
                          <a:solidFill>
                            <a:schemeClr val="tx1"/>
                          </a:solidFill>
                          <a:effectLst/>
                          <a:latin typeface="KoPub돋움체 Light" panose="00000300000000000000" pitchFamily="2" charset="-127"/>
                          <a:ea typeface="KoPub돋움체 Light" panose="00000300000000000000" pitchFamily="2" charset="-127"/>
                          <a:cs typeface="+mn-cs"/>
                        </a:rPr>
                        <a:t>초</a:t>
                      </a:r>
                      <a:r>
                        <a:rPr lang="en-US" altLang="ko-KR" sz="1500" kern="1200" dirty="0">
                          <a:solidFill>
                            <a:schemeClr val="tx1"/>
                          </a:solidFill>
                          <a:effectLst/>
                          <a:latin typeface="KoPub돋움체 Light" panose="00000300000000000000" pitchFamily="2" charset="-127"/>
                          <a:ea typeface="KoPub돋움체 Light" panose="00000300000000000000" pitchFamily="2" charset="-127"/>
                          <a:cs typeface="+mn-cs"/>
                        </a:rPr>
                        <a:t>․</a:t>
                      </a:r>
                      <a:r>
                        <a:rPr lang="ko-KR" altLang="en-US" sz="1500" kern="1200" dirty="0">
                          <a:solidFill>
                            <a:schemeClr val="tx1"/>
                          </a:solidFill>
                          <a:effectLst/>
                          <a:latin typeface="KoPub돋움체 Light" panose="00000300000000000000" pitchFamily="2" charset="-127"/>
                          <a:ea typeface="KoPub돋움체 Light" panose="00000300000000000000" pitchFamily="2" charset="-127"/>
                          <a:cs typeface="+mn-cs"/>
                        </a:rPr>
                        <a:t>중</a:t>
                      </a:r>
                      <a:r>
                        <a:rPr lang="en-US" altLang="ko-KR" sz="1500" kern="1200" dirty="0">
                          <a:solidFill>
                            <a:schemeClr val="tx1"/>
                          </a:solidFill>
                          <a:effectLst/>
                          <a:latin typeface="KoPub돋움체 Light" panose="00000300000000000000" pitchFamily="2" charset="-127"/>
                          <a:ea typeface="KoPub돋움체 Light" panose="00000300000000000000" pitchFamily="2" charset="-127"/>
                          <a:cs typeface="+mn-cs"/>
                        </a:rPr>
                        <a:t>․</a:t>
                      </a:r>
                      <a:r>
                        <a:rPr lang="ko-KR" altLang="en-US" sz="1500" kern="1200" dirty="0">
                          <a:solidFill>
                            <a:schemeClr val="tx1"/>
                          </a:solidFill>
                          <a:effectLst/>
                          <a:latin typeface="KoPub돋움체 Light" panose="00000300000000000000" pitchFamily="2" charset="-127"/>
                          <a:ea typeface="KoPub돋움체 Light" panose="00000300000000000000" pitchFamily="2" charset="-127"/>
                          <a:cs typeface="+mn-cs"/>
                        </a:rPr>
                        <a:t>고교</a:t>
                      </a:r>
                      <a:r>
                        <a:rPr lang="en-US" altLang="ko-KR" sz="1500" kern="1200" dirty="0">
                          <a:solidFill>
                            <a:schemeClr val="tx1"/>
                          </a:solidFill>
                          <a:effectLst/>
                          <a:latin typeface="KoPub돋움체 Light" panose="00000300000000000000" pitchFamily="2" charset="-127"/>
                          <a:ea typeface="KoPub돋움체 Light" panose="00000300000000000000" pitchFamily="2" charset="-127"/>
                          <a:cs typeface="+mn-cs"/>
                        </a:rPr>
                        <a:t>, </a:t>
                      </a:r>
                      <a:r>
                        <a:rPr lang="ko-KR" altLang="en-US" sz="1500" kern="1200" dirty="0" err="1">
                          <a:solidFill>
                            <a:schemeClr val="tx1"/>
                          </a:solidFill>
                          <a:effectLst/>
                          <a:latin typeface="KoPub돋움체 Light" panose="00000300000000000000" pitchFamily="2" charset="-127"/>
                          <a:ea typeface="KoPub돋움체 Light" panose="00000300000000000000" pitchFamily="2" charset="-127"/>
                          <a:cs typeface="+mn-cs"/>
                        </a:rPr>
                        <a:t>지역다문화교육지원센터</a:t>
                      </a:r>
                      <a:r>
                        <a:rPr lang="en-US" altLang="ko-KR" sz="1500" kern="1200" dirty="0">
                          <a:solidFill>
                            <a:schemeClr val="tx1"/>
                          </a:solidFill>
                          <a:effectLst/>
                          <a:latin typeface="KoPub돋움체 Light" panose="00000300000000000000" pitchFamily="2" charset="-127"/>
                          <a:ea typeface="KoPub돋움체 Light" panose="00000300000000000000" pitchFamily="2" charset="-127"/>
                          <a:cs typeface="+mn-cs"/>
                        </a:rPr>
                        <a:t>, </a:t>
                      </a:r>
                      <a:r>
                        <a:rPr lang="ko-KR" altLang="en-US" sz="1500" kern="1200" dirty="0">
                          <a:solidFill>
                            <a:schemeClr val="tx1"/>
                          </a:solidFill>
                          <a:effectLst/>
                          <a:latin typeface="KoPub돋움체 Light" panose="00000300000000000000" pitchFamily="2" charset="-127"/>
                          <a:ea typeface="KoPub돋움체 Light" panose="00000300000000000000" pitchFamily="2" charset="-127"/>
                          <a:cs typeface="+mn-cs"/>
                        </a:rPr>
                        <a:t>지역아동센터</a:t>
                      </a:r>
                      <a:r>
                        <a:rPr lang="en-US" altLang="ko-KR" sz="1500" kern="1200" dirty="0">
                          <a:solidFill>
                            <a:schemeClr val="tx1"/>
                          </a:solidFill>
                          <a:effectLst/>
                          <a:latin typeface="KoPub돋움체 Light" panose="00000300000000000000" pitchFamily="2" charset="-127"/>
                          <a:ea typeface="KoPub돋움체 Light" panose="00000300000000000000" pitchFamily="2" charset="-127"/>
                          <a:cs typeface="+mn-cs"/>
                        </a:rPr>
                        <a:t>, </a:t>
                      </a:r>
                      <a:r>
                        <a:rPr lang="ko-KR" altLang="en-US" sz="1500" kern="1200" dirty="0" err="1">
                          <a:solidFill>
                            <a:schemeClr val="tx1"/>
                          </a:solidFill>
                          <a:effectLst/>
                          <a:latin typeface="KoPub돋움체 Light" panose="00000300000000000000" pitchFamily="2" charset="-127"/>
                          <a:ea typeface="KoPub돋움체 Light" panose="00000300000000000000" pitchFamily="2" charset="-127"/>
                          <a:cs typeface="+mn-cs"/>
                        </a:rPr>
                        <a:t>학교밖청소년지원센터</a:t>
                      </a:r>
                      <a:r>
                        <a:rPr lang="en-US" altLang="ko-KR" sz="1500" kern="1200" dirty="0">
                          <a:solidFill>
                            <a:schemeClr val="tx1"/>
                          </a:solidFill>
                          <a:effectLst/>
                          <a:latin typeface="KoPub돋움체 Light" panose="00000300000000000000" pitchFamily="2" charset="-127"/>
                          <a:ea typeface="KoPub돋움체 Light" panose="00000300000000000000" pitchFamily="2" charset="-127"/>
                          <a:cs typeface="+mn-cs"/>
                        </a:rPr>
                        <a:t>, </a:t>
                      </a:r>
                      <a:r>
                        <a:rPr lang="ko-KR" altLang="en-US" sz="1500" kern="1200" dirty="0">
                          <a:solidFill>
                            <a:schemeClr val="tx1"/>
                          </a:solidFill>
                          <a:effectLst/>
                          <a:latin typeface="KoPub돋움체 Light" panose="00000300000000000000" pitchFamily="2" charset="-127"/>
                          <a:ea typeface="KoPub돋움체 Light" panose="00000300000000000000" pitchFamily="2" charset="-127"/>
                          <a:cs typeface="+mn-cs"/>
                        </a:rPr>
                        <a:t>자원봉사인증관리</a:t>
                      </a:r>
                      <a:r>
                        <a:rPr lang="en-US" altLang="ko-KR" sz="1500" kern="1200" dirty="0">
                          <a:solidFill>
                            <a:schemeClr val="tx1"/>
                          </a:solidFill>
                          <a:effectLst/>
                          <a:latin typeface="KoPub돋움체 Light" panose="00000300000000000000" pitchFamily="2" charset="-127"/>
                          <a:ea typeface="KoPub돋움체 Light" panose="00000300000000000000" pitchFamily="2" charset="-127"/>
                          <a:cs typeface="+mn-cs"/>
                        </a:rPr>
                        <a:t>(VMS) </a:t>
                      </a:r>
                      <a:r>
                        <a:rPr lang="ko-KR" altLang="en-US" sz="1500" kern="1200" dirty="0">
                          <a:solidFill>
                            <a:schemeClr val="tx1"/>
                          </a:solidFill>
                          <a:effectLst/>
                          <a:latin typeface="KoPub돋움체 Light" panose="00000300000000000000" pitchFamily="2" charset="-127"/>
                          <a:ea typeface="KoPub돋움체 Light" panose="00000300000000000000" pitchFamily="2" charset="-127"/>
                          <a:cs typeface="+mn-cs"/>
                        </a:rPr>
                        <a:t>등록시설</a:t>
                      </a:r>
                      <a:r>
                        <a:rPr lang="en-US" altLang="ko-KR" sz="1500" kern="1200" dirty="0">
                          <a:solidFill>
                            <a:schemeClr val="tx1"/>
                          </a:solidFill>
                          <a:effectLst/>
                          <a:latin typeface="KoPub돋움체 Light" panose="00000300000000000000" pitchFamily="2" charset="-127"/>
                          <a:ea typeface="KoPub돋움체 Light" panose="00000300000000000000" pitchFamily="2" charset="-127"/>
                          <a:cs typeface="+mn-cs"/>
                        </a:rPr>
                        <a:t>, 1365(</a:t>
                      </a:r>
                      <a:r>
                        <a:rPr lang="ko-KR" altLang="en-US" sz="1500" kern="1200" dirty="0" err="1">
                          <a:solidFill>
                            <a:schemeClr val="tx1"/>
                          </a:solidFill>
                          <a:effectLst/>
                          <a:latin typeface="KoPub돋움체 Light" panose="00000300000000000000" pitchFamily="2" charset="-127"/>
                          <a:ea typeface="KoPub돋움체 Light" panose="00000300000000000000" pitchFamily="2" charset="-127"/>
                          <a:cs typeface="+mn-cs"/>
                        </a:rPr>
                        <a:t>정부인증포탈</a:t>
                      </a:r>
                      <a:r>
                        <a:rPr lang="en-US" altLang="ko-KR" sz="1500" kern="1200" dirty="0">
                          <a:solidFill>
                            <a:schemeClr val="tx1"/>
                          </a:solidFill>
                          <a:effectLst/>
                          <a:latin typeface="KoPub돋움체 Light" panose="00000300000000000000" pitchFamily="2" charset="-127"/>
                          <a:ea typeface="KoPub돋움체 Light" panose="00000300000000000000" pitchFamily="2" charset="-127"/>
                          <a:cs typeface="+mn-cs"/>
                        </a:rPr>
                        <a:t>)</a:t>
                      </a:r>
                      <a:r>
                        <a:rPr lang="ko-KR" altLang="en-US" sz="1500" kern="1200" dirty="0">
                          <a:solidFill>
                            <a:schemeClr val="tx1"/>
                          </a:solidFill>
                          <a:effectLst/>
                          <a:latin typeface="KoPub돋움체 Light" panose="00000300000000000000" pitchFamily="2" charset="-127"/>
                          <a:ea typeface="KoPub돋움체 Light" panose="00000300000000000000" pitchFamily="2" charset="-127"/>
                          <a:cs typeface="+mn-cs"/>
                        </a:rPr>
                        <a:t> 등록시설</a:t>
                      </a:r>
                      <a:r>
                        <a:rPr lang="en-US" altLang="ko-KR" sz="1500" kern="1200" dirty="0">
                          <a:solidFill>
                            <a:schemeClr val="tx1"/>
                          </a:solidFill>
                          <a:effectLst/>
                          <a:latin typeface="KoPub돋움체 Light" panose="00000300000000000000" pitchFamily="2" charset="-127"/>
                          <a:ea typeface="KoPub돋움체 Light" panose="00000300000000000000" pitchFamily="2" charset="-127"/>
                          <a:cs typeface="+mn-cs"/>
                        </a:rPr>
                        <a:t>, </a:t>
                      </a:r>
                      <a:r>
                        <a:rPr lang="ko-KR" altLang="en-US" sz="1500" kern="1200" dirty="0" err="1">
                          <a:solidFill>
                            <a:schemeClr val="tx1"/>
                          </a:solidFill>
                          <a:effectLst/>
                          <a:latin typeface="KoPub돋움체 Light" panose="00000300000000000000" pitchFamily="2" charset="-127"/>
                          <a:ea typeface="KoPub돋움체 Light" panose="00000300000000000000" pitchFamily="2" charset="-127"/>
                          <a:cs typeface="+mn-cs"/>
                        </a:rPr>
                        <a:t>청소년방과후아카데미</a:t>
                      </a:r>
                      <a:r>
                        <a:rPr lang="ko-KR" altLang="en-US" sz="1500" kern="1200" dirty="0">
                          <a:solidFill>
                            <a:schemeClr val="tx1"/>
                          </a:solidFill>
                          <a:effectLst/>
                          <a:latin typeface="KoPub돋움체 Light" panose="00000300000000000000" pitchFamily="2" charset="-127"/>
                          <a:ea typeface="KoPub돋움체 Light" panose="00000300000000000000" pitchFamily="2" charset="-127"/>
                          <a:cs typeface="+mn-cs"/>
                        </a:rPr>
                        <a:t> 운영시설</a:t>
                      </a:r>
                      <a:r>
                        <a:rPr lang="en-US" altLang="ko-KR" sz="1500" kern="1200" dirty="0">
                          <a:solidFill>
                            <a:schemeClr val="tx1"/>
                          </a:solidFill>
                          <a:effectLst/>
                          <a:latin typeface="KoPub돋움체 Light" panose="00000300000000000000" pitchFamily="2" charset="-127"/>
                          <a:ea typeface="KoPub돋움체 Light" panose="00000300000000000000" pitchFamily="2" charset="-127"/>
                          <a:cs typeface="+mn-cs"/>
                        </a:rPr>
                        <a:t>(</a:t>
                      </a:r>
                      <a:r>
                        <a:rPr lang="ko-KR" altLang="en-US" sz="1500" kern="1200" dirty="0" err="1">
                          <a:solidFill>
                            <a:schemeClr val="tx1"/>
                          </a:solidFill>
                          <a:effectLst/>
                          <a:latin typeface="KoPub돋움체 Light" panose="00000300000000000000" pitchFamily="2" charset="-127"/>
                          <a:ea typeface="KoPub돋움체 Light" panose="00000300000000000000" pitchFamily="2" charset="-127"/>
                          <a:cs typeface="+mn-cs"/>
                        </a:rPr>
                        <a:t>한국청소년활동진흥원</a:t>
                      </a:r>
                      <a:r>
                        <a:rPr lang="ko-KR" altLang="en-US" sz="1500" kern="1200" dirty="0">
                          <a:solidFill>
                            <a:schemeClr val="tx1"/>
                          </a:solidFill>
                          <a:effectLst/>
                          <a:latin typeface="KoPub돋움체 Light" panose="00000300000000000000" pitchFamily="2" charset="-127"/>
                          <a:ea typeface="KoPub돋움체 Light" panose="00000300000000000000" pitchFamily="2" charset="-127"/>
                          <a:cs typeface="+mn-cs"/>
                        </a:rPr>
                        <a:t> 인증</a:t>
                      </a:r>
                      <a:r>
                        <a:rPr lang="en-US" altLang="ko-KR" sz="1500" kern="1200" dirty="0">
                          <a:solidFill>
                            <a:schemeClr val="tx1"/>
                          </a:solidFill>
                          <a:effectLst/>
                          <a:latin typeface="KoPub돋움체 Light" panose="00000300000000000000" pitchFamily="2" charset="-127"/>
                          <a:ea typeface="KoPub돋움체 Light" panose="00000300000000000000" pitchFamily="2" charset="-127"/>
                          <a:cs typeface="+mn-cs"/>
                        </a:rPr>
                        <a:t>), </a:t>
                      </a:r>
                      <a:r>
                        <a:rPr lang="ko-KR" altLang="en-US" sz="1500" kern="1200" dirty="0" err="1">
                          <a:solidFill>
                            <a:schemeClr val="tx1"/>
                          </a:solidFill>
                          <a:effectLst/>
                          <a:latin typeface="KoPub돋움체 Light" panose="00000300000000000000" pitchFamily="2" charset="-127"/>
                          <a:ea typeface="KoPub돋움체 Light" panose="00000300000000000000" pitchFamily="2" charset="-127"/>
                          <a:cs typeface="+mn-cs"/>
                        </a:rPr>
                        <a:t>남북하나재단</a:t>
                      </a:r>
                      <a:r>
                        <a:rPr lang="ko-KR" altLang="en-US" sz="1500" kern="1200" dirty="0">
                          <a:solidFill>
                            <a:schemeClr val="tx1"/>
                          </a:solidFill>
                          <a:effectLst/>
                          <a:latin typeface="KoPub돋움체 Light" panose="00000300000000000000" pitchFamily="2" charset="-127"/>
                          <a:ea typeface="KoPub돋움체 Light" panose="00000300000000000000" pitchFamily="2" charset="-127"/>
                          <a:cs typeface="+mn-cs"/>
                        </a:rPr>
                        <a:t> 소속기관</a:t>
                      </a:r>
                      <a:r>
                        <a:rPr lang="en-US" altLang="ko-KR" sz="1500" kern="1200" dirty="0">
                          <a:solidFill>
                            <a:schemeClr val="tx1"/>
                          </a:solidFill>
                          <a:effectLst/>
                          <a:latin typeface="KoPub돋움체 Light" panose="00000300000000000000" pitchFamily="2" charset="-127"/>
                          <a:ea typeface="KoPub돋움체 Light" panose="00000300000000000000" pitchFamily="2" charset="-127"/>
                          <a:cs typeface="+mn-cs"/>
                        </a:rPr>
                        <a:t>,</a:t>
                      </a:r>
                      <a:r>
                        <a:rPr lang="ko-KR" altLang="en-US" sz="1500" kern="1200" dirty="0">
                          <a:solidFill>
                            <a:schemeClr val="tx1"/>
                          </a:solidFill>
                          <a:effectLst/>
                          <a:latin typeface="KoPub돋움체 Light" panose="00000300000000000000" pitchFamily="2" charset="-127"/>
                          <a:ea typeface="KoPub돋움체 Light" panose="00000300000000000000" pitchFamily="2" charset="-127"/>
                          <a:cs typeface="+mn-cs"/>
                        </a:rPr>
                        <a:t>성평등</a:t>
                      </a:r>
                      <a:r>
                        <a:rPr lang="ko-KR" altLang="en-US" sz="1500" u="sng" kern="1200" dirty="0">
                          <a:solidFill>
                            <a:schemeClr val="tx1"/>
                          </a:solidFill>
                          <a:effectLst/>
                          <a:latin typeface="KoPub돋움체 Light" panose="00000300000000000000" pitchFamily="2" charset="-127"/>
                          <a:ea typeface="KoPub돋움체 Light" panose="00000300000000000000" pitchFamily="2" charset="-127"/>
                          <a:cs typeface="+mn-cs"/>
                        </a:rPr>
                        <a:t>가족부 산하 가족센터</a:t>
                      </a:r>
                      <a:r>
                        <a:rPr lang="en-US" altLang="ko-KR" sz="1500" u="sng" kern="1200" dirty="0">
                          <a:solidFill>
                            <a:schemeClr val="tx1"/>
                          </a:solidFill>
                          <a:effectLst/>
                          <a:latin typeface="KoPub돋움체 Light" panose="00000300000000000000" pitchFamily="2" charset="-127"/>
                          <a:ea typeface="KoPub돋움체 Light" panose="00000300000000000000" pitchFamily="2" charset="-127"/>
                          <a:cs typeface="+mn-cs"/>
                        </a:rPr>
                        <a:t>, </a:t>
                      </a:r>
                      <a:r>
                        <a:rPr lang="ko-KR" altLang="en-US" sz="1500" u="sng" kern="1200" dirty="0">
                          <a:solidFill>
                            <a:schemeClr val="tx1"/>
                          </a:solidFill>
                          <a:effectLst/>
                          <a:latin typeface="KoPub돋움체 Light" panose="00000300000000000000" pitchFamily="2" charset="-127"/>
                          <a:ea typeface="KoPub돋움체 Light" panose="00000300000000000000" pitchFamily="2" charset="-127"/>
                          <a:cs typeface="+mn-cs"/>
                        </a:rPr>
                        <a:t>다문화가족지원센터</a:t>
                      </a:r>
                      <a:r>
                        <a:rPr lang="en-US" altLang="ko-KR" sz="1500" u="sng" kern="1200" dirty="0">
                          <a:solidFill>
                            <a:schemeClr val="tx1"/>
                          </a:solidFill>
                          <a:effectLst/>
                          <a:latin typeface="KoPub돋움체 Light" panose="00000300000000000000" pitchFamily="2" charset="-127"/>
                          <a:ea typeface="KoPub돋움체 Light" panose="00000300000000000000" pitchFamily="2" charset="-127"/>
                          <a:cs typeface="+mn-cs"/>
                        </a:rPr>
                        <a:t>, </a:t>
                      </a:r>
                      <a:r>
                        <a:rPr lang="ko-KR" altLang="en-US" sz="1500" u="sng" kern="1200" dirty="0">
                          <a:solidFill>
                            <a:schemeClr val="tx1"/>
                          </a:solidFill>
                          <a:effectLst/>
                          <a:latin typeface="KoPub돋움체 Light" panose="00000300000000000000" pitchFamily="2" charset="-127"/>
                          <a:ea typeface="KoPub돋움체 Light" panose="00000300000000000000" pitchFamily="2" charset="-127"/>
                          <a:cs typeface="+mn-cs"/>
                        </a:rPr>
                        <a:t>건강가정지원센터</a:t>
                      </a:r>
                      <a:r>
                        <a:rPr lang="en-US" altLang="ko-KR" sz="1500" u="sng" kern="1200" dirty="0">
                          <a:solidFill>
                            <a:schemeClr val="tx1"/>
                          </a:solidFill>
                          <a:effectLst/>
                          <a:latin typeface="KoPub돋움체 Light" panose="00000300000000000000" pitchFamily="2" charset="-127"/>
                          <a:ea typeface="KoPub돋움체 Light" panose="00000300000000000000" pitchFamily="2" charset="-127"/>
                          <a:cs typeface="+mn-cs"/>
                        </a:rPr>
                        <a:t>,</a:t>
                      </a:r>
                      <a:r>
                        <a:rPr lang="ko-KR" altLang="en-US" sz="1500" u="none" kern="1200" dirty="0">
                          <a:solidFill>
                            <a:schemeClr val="tx1"/>
                          </a:solidFill>
                          <a:effectLst/>
                          <a:latin typeface="KoPub돋움체 Light" panose="00000300000000000000" pitchFamily="2" charset="-127"/>
                          <a:ea typeface="KoPub돋움체 Light" panose="00000300000000000000" pitchFamily="2" charset="-127"/>
                          <a:cs typeface="+mn-cs"/>
                        </a:rPr>
                        <a:t> 대학</a:t>
                      </a:r>
                      <a:r>
                        <a:rPr lang="en-US" altLang="ko-KR" sz="1500" u="none" kern="1200" dirty="0">
                          <a:solidFill>
                            <a:schemeClr val="tx1"/>
                          </a:solidFill>
                          <a:effectLst/>
                          <a:latin typeface="KoPub돋움체 Light" panose="00000300000000000000" pitchFamily="2" charset="-127"/>
                          <a:ea typeface="KoPub돋움체 Light" panose="00000300000000000000" pitchFamily="2" charset="-127"/>
                          <a:cs typeface="+mn-cs"/>
                        </a:rPr>
                        <a:t>(</a:t>
                      </a:r>
                      <a:r>
                        <a:rPr lang="ko-KR" altLang="en-US" sz="1500" u="none" kern="1200" dirty="0">
                          <a:solidFill>
                            <a:schemeClr val="tx1"/>
                          </a:solidFill>
                          <a:effectLst/>
                          <a:latin typeface="KoPub돋움체 Light" panose="00000300000000000000" pitchFamily="2" charset="-127"/>
                          <a:ea typeface="KoPub돋움체 Light" panose="00000300000000000000" pitchFamily="2" charset="-127"/>
                          <a:cs typeface="+mn-cs"/>
                        </a:rPr>
                        <a:t>원</a:t>
                      </a:r>
                      <a:r>
                        <a:rPr lang="en-US" altLang="ko-KR" sz="1500" u="none" kern="1200" dirty="0">
                          <a:solidFill>
                            <a:schemeClr val="tx1"/>
                          </a:solidFill>
                          <a:effectLst/>
                          <a:latin typeface="KoPub돋움체 Light" panose="00000300000000000000" pitchFamily="2" charset="-127"/>
                          <a:ea typeface="KoPub돋움체 Light" panose="00000300000000000000" pitchFamily="2" charset="-127"/>
                          <a:cs typeface="+mn-cs"/>
                        </a:rPr>
                        <a:t>)(</a:t>
                      </a:r>
                      <a:r>
                        <a:rPr lang="ko-KR" altLang="en-US" sz="1500" u="none" kern="1200" dirty="0">
                          <a:solidFill>
                            <a:schemeClr val="tx1"/>
                          </a:solidFill>
                          <a:effectLst/>
                          <a:latin typeface="KoPub돋움체 Light" panose="00000300000000000000" pitchFamily="2" charset="-127"/>
                          <a:ea typeface="KoPub돋움체 Light" panose="00000300000000000000" pitchFamily="2" charset="-127"/>
                          <a:cs typeface="+mn-cs"/>
                        </a:rPr>
                        <a:t>부설</a:t>
                      </a:r>
                      <a:r>
                        <a:rPr lang="en-US" altLang="ko-KR" sz="1500" u="none" kern="1200" dirty="0">
                          <a:solidFill>
                            <a:schemeClr val="tx1"/>
                          </a:solidFill>
                          <a:effectLst/>
                          <a:latin typeface="KoPub돋움체 Light" panose="00000300000000000000" pitchFamily="2" charset="-127"/>
                          <a:ea typeface="KoPub돋움체 Light" panose="00000300000000000000" pitchFamily="2" charset="-127"/>
                          <a:cs typeface="+mn-cs"/>
                        </a:rPr>
                        <a:t>(</a:t>
                      </a:r>
                      <a:r>
                        <a:rPr lang="ko-KR" altLang="en-US" sz="1500" u="none" kern="1200" dirty="0">
                          <a:solidFill>
                            <a:schemeClr val="tx1"/>
                          </a:solidFill>
                          <a:effectLst/>
                          <a:latin typeface="KoPub돋움체 Light" panose="00000300000000000000" pitchFamily="2" charset="-127"/>
                          <a:ea typeface="KoPub돋움체 Light" panose="00000300000000000000" pitchFamily="2" charset="-127"/>
                          <a:cs typeface="+mn-cs"/>
                        </a:rPr>
                        <a:t>부속</a:t>
                      </a:r>
                      <a:r>
                        <a:rPr lang="en-US" altLang="ko-KR" sz="1500" u="none" kern="1200" dirty="0">
                          <a:solidFill>
                            <a:schemeClr val="tx1"/>
                          </a:solidFill>
                          <a:effectLst/>
                          <a:latin typeface="KoPub돋움체 Light" panose="00000300000000000000" pitchFamily="2" charset="-127"/>
                          <a:ea typeface="KoPub돋움체 Light" panose="00000300000000000000" pitchFamily="2" charset="-127"/>
                          <a:cs typeface="+mn-cs"/>
                        </a:rPr>
                        <a:t>)</a:t>
                      </a:r>
                      <a:r>
                        <a:rPr lang="ko-KR" altLang="en-US" sz="1500" u="none" kern="1200" dirty="0">
                          <a:solidFill>
                            <a:schemeClr val="tx1"/>
                          </a:solidFill>
                          <a:effectLst/>
                          <a:latin typeface="KoPub돋움체 Light" panose="00000300000000000000" pitchFamily="2" charset="-127"/>
                          <a:ea typeface="KoPub돋움체 Light" panose="00000300000000000000" pitchFamily="2" charset="-127"/>
                          <a:cs typeface="+mn-cs"/>
                        </a:rPr>
                        <a:t>기관 포함</a:t>
                      </a:r>
                      <a:r>
                        <a:rPr lang="en-US" altLang="ko-KR" sz="1500" u="none" kern="1200" dirty="0">
                          <a:solidFill>
                            <a:schemeClr val="tx1"/>
                          </a:solidFill>
                          <a:effectLst/>
                          <a:latin typeface="KoPub돋움체 Light" panose="00000300000000000000" pitchFamily="2" charset="-127"/>
                          <a:ea typeface="KoPub돋움체 Light" panose="00000300000000000000" pitchFamily="2" charset="-127"/>
                          <a:cs typeface="+mn-cs"/>
                        </a:rPr>
                        <a:t>),</a:t>
                      </a:r>
                      <a:r>
                        <a:rPr lang="ko-KR" altLang="en-US" sz="1500" u="none" kern="1200" dirty="0">
                          <a:solidFill>
                            <a:srgbClr val="FF0000"/>
                          </a:solidFill>
                          <a:effectLst/>
                          <a:latin typeface="KoPub돋움체 Light" panose="00000300000000000000" pitchFamily="2" charset="-127"/>
                          <a:ea typeface="KoPub돋움체 Light" panose="00000300000000000000" pitchFamily="2" charset="-127"/>
                          <a:cs typeface="+mn-cs"/>
                        </a:rPr>
                        <a:t>대안교육기관</a:t>
                      </a:r>
                      <a:r>
                        <a:rPr lang="en-US" altLang="ko-KR" sz="1500" u="none" kern="1200" dirty="0">
                          <a:solidFill>
                            <a:srgbClr val="FF0000"/>
                          </a:solidFill>
                          <a:effectLst/>
                          <a:latin typeface="KoPub돋움체 Light" panose="00000300000000000000" pitchFamily="2" charset="-127"/>
                          <a:ea typeface="KoPub돋움체 Light" panose="00000300000000000000" pitchFamily="2" charset="-127"/>
                          <a:cs typeface="+mn-cs"/>
                        </a:rPr>
                        <a:t>, </a:t>
                      </a:r>
                      <a:r>
                        <a:rPr lang="ko-KR" altLang="en-US" sz="1500" u="none" kern="1200" dirty="0">
                          <a:solidFill>
                            <a:srgbClr val="FF0000"/>
                          </a:solidFill>
                          <a:effectLst/>
                          <a:latin typeface="KoPub돋움체 Light" panose="00000300000000000000" pitchFamily="2" charset="-127"/>
                          <a:ea typeface="KoPub돋움체 Light" panose="00000300000000000000" pitchFamily="2" charset="-127"/>
                          <a:cs typeface="+mn-cs"/>
                        </a:rPr>
                        <a:t>한국어 예비과정 </a:t>
                      </a:r>
                      <a:r>
                        <a:rPr lang="ko-KR" altLang="en-US" sz="1500" u="none" kern="1200" dirty="0">
                          <a:solidFill>
                            <a:schemeClr val="tx1"/>
                          </a:solidFill>
                          <a:effectLst/>
                          <a:latin typeface="KoPub돋움체 Light" panose="00000300000000000000" pitchFamily="2" charset="-127"/>
                          <a:ea typeface="KoPub돋움체 Light" panose="00000300000000000000" pitchFamily="2" charset="-127"/>
                          <a:cs typeface="+mn-cs"/>
                        </a:rPr>
                        <a:t>등</a:t>
                      </a:r>
                    </a:p>
                    <a:p>
                      <a:pPr fontAlgn="base" latinLnBrk="1"/>
                      <a:r>
                        <a:rPr lang="en-US" altLang="ko-KR" sz="1500" b="1" kern="1200" spc="-1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rgbClr val="FF4747"/>
                          </a:solidFill>
                          <a:latin typeface="KoPub돋움체 Light" panose="00000300000000000000" pitchFamily="2" charset="-127"/>
                          <a:ea typeface="KoPub돋움체 Light" panose="00000300000000000000" pitchFamily="2" charset="-127"/>
                          <a:cs typeface="함초롬돋움" panose="020B0504000101010101" pitchFamily="50" charset="-127"/>
                        </a:rPr>
                        <a:t>※ </a:t>
                      </a:r>
                      <a:r>
                        <a:rPr lang="ko-KR" altLang="en-US" sz="1500" b="1" kern="1200" spc="-150" baseline="0" dirty="0" err="1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rgbClr val="FF4747"/>
                          </a:solidFill>
                          <a:latin typeface="KoPub돋움체 Light" panose="00000300000000000000" pitchFamily="2" charset="-127"/>
                          <a:ea typeface="KoPub돋움체 Light" panose="00000300000000000000" pitchFamily="2" charset="-127"/>
                          <a:cs typeface="함초롬돋움" panose="020B0504000101010101" pitchFamily="50" charset="-127"/>
                        </a:rPr>
                        <a:t>어린이집</a:t>
                      </a:r>
                      <a:r>
                        <a:rPr lang="en-US" altLang="ko-KR" sz="1500" b="1" kern="1200" spc="-1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rgbClr val="FF4747"/>
                          </a:solidFill>
                          <a:latin typeface="KoPub돋움체 Light" panose="00000300000000000000" pitchFamily="2" charset="-127"/>
                          <a:ea typeface="KoPub돋움체 Light" panose="00000300000000000000" pitchFamily="2" charset="-127"/>
                          <a:cs typeface="함초롬돋움" panose="020B0504000101010101" pitchFamily="50" charset="-127"/>
                        </a:rPr>
                        <a:t>, </a:t>
                      </a:r>
                      <a:r>
                        <a:rPr lang="ko-KR" altLang="en-US" sz="1500" b="1" kern="1200" spc="-1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rgbClr val="FF4747"/>
                          </a:solidFill>
                          <a:latin typeface="KoPub돋움체 Light" panose="00000300000000000000" pitchFamily="2" charset="-127"/>
                          <a:ea typeface="KoPub돋움체 Light" panose="00000300000000000000" pitchFamily="2" charset="-127"/>
                          <a:cs typeface="함초롬돋움" panose="020B0504000101010101" pitchFamily="50" charset="-127"/>
                        </a:rPr>
                        <a:t>사립유치원</a:t>
                      </a:r>
                      <a:r>
                        <a:rPr lang="en-US" altLang="ko-KR" sz="1500" b="1" kern="1200" spc="-1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rgbClr val="FF4747"/>
                          </a:solidFill>
                          <a:latin typeface="KoPub돋움체 Light" panose="00000300000000000000" pitchFamily="2" charset="-127"/>
                          <a:ea typeface="KoPub돋움체 Light" panose="00000300000000000000" pitchFamily="2" charset="-127"/>
                          <a:cs typeface="함초롬돋움" panose="020B0504000101010101" pitchFamily="50" charset="-127"/>
                        </a:rPr>
                        <a:t>, </a:t>
                      </a:r>
                      <a:r>
                        <a:rPr lang="ko-KR" altLang="en-US" sz="1500" b="1" kern="1200" spc="-1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rgbClr val="FF4747"/>
                          </a:solidFill>
                          <a:latin typeface="KoPub돋움체 Light" panose="00000300000000000000" pitchFamily="2" charset="-127"/>
                          <a:ea typeface="KoPub돋움체 Light" panose="00000300000000000000" pitchFamily="2" charset="-127"/>
                          <a:cs typeface="함초롬돋움" panose="020B0504000101010101" pitchFamily="50" charset="-127"/>
                        </a:rPr>
                        <a:t>노인복지시설 등 활동 불가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3475"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r>
                        <a:rPr lang="ko-KR" altLang="en-US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Light" panose="00000300000000000000" pitchFamily="2" charset="-127"/>
                          <a:ea typeface="KoPub돋움체 Light" panose="00000300000000000000" pitchFamily="2" charset="-127"/>
                          <a:cs typeface="함초롬돋움" panose="020B0504000101010101" pitchFamily="50" charset="-127"/>
                        </a:rPr>
                        <a:t>멘티</a:t>
                      </a:r>
                    </a:p>
                  </a:txBody>
                  <a:tcPr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marL="176213" indent="-176213" algn="l" defTabSz="914400" rtl="0" eaLnBrk="1" latinLnBrk="1" hangingPunct="1"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Light" panose="00000300000000000000" pitchFamily="2" charset="-127"/>
                          <a:ea typeface="KoPub돋움체 Light" panose="00000300000000000000" pitchFamily="2" charset="-127"/>
                          <a:cs typeface="함초롬돋움" panose="020B0504000101010101" pitchFamily="50" charset="-127"/>
                        </a:rPr>
                        <a:t>다문화</a:t>
                      </a:r>
                      <a:r>
                        <a:rPr lang="en-US" altLang="ko-KR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Light" panose="00000300000000000000" pitchFamily="2" charset="-127"/>
                          <a:ea typeface="KoPub돋움체 Light" panose="00000300000000000000" pitchFamily="2" charset="-127"/>
                          <a:cs typeface="함초롬돋움" panose="020B0504000101010101" pitchFamily="50" charset="-127"/>
                        </a:rPr>
                        <a:t>·</a:t>
                      </a:r>
                      <a:r>
                        <a:rPr lang="ko-KR" altLang="en-US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Light" panose="00000300000000000000" pitchFamily="2" charset="-127"/>
                          <a:ea typeface="KoPub돋움체 Light" panose="00000300000000000000" pitchFamily="2" charset="-127"/>
                          <a:cs typeface="함초롬돋움" panose="020B0504000101010101" pitchFamily="50" charset="-127"/>
                        </a:rPr>
                        <a:t>탈북</a:t>
                      </a:r>
                      <a:r>
                        <a:rPr lang="en-US" altLang="ko-KR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Light" panose="00000300000000000000" pitchFamily="2" charset="-127"/>
                          <a:ea typeface="KoPub돋움체 Light" panose="00000300000000000000" pitchFamily="2" charset="-127"/>
                          <a:cs typeface="함초롬돋움" panose="020B0504000101010101" pitchFamily="50" charset="-127"/>
                        </a:rPr>
                        <a:t>(</a:t>
                      </a:r>
                      <a:r>
                        <a:rPr lang="ko-KR" altLang="en-US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Light" panose="00000300000000000000" pitchFamily="2" charset="-127"/>
                          <a:ea typeface="KoPub돋움체 Light" panose="00000300000000000000" pitchFamily="2" charset="-127"/>
                          <a:cs typeface="함초롬돋움" panose="020B0504000101010101" pitchFamily="50" charset="-127"/>
                        </a:rPr>
                        <a:t>이주</a:t>
                      </a:r>
                      <a:r>
                        <a:rPr lang="en-US" altLang="ko-KR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Light" panose="00000300000000000000" pitchFamily="2" charset="-127"/>
                          <a:ea typeface="KoPub돋움체 Light" panose="00000300000000000000" pitchFamily="2" charset="-127"/>
                          <a:cs typeface="함초롬돋움" panose="020B0504000101010101" pitchFamily="50" charset="-127"/>
                        </a:rPr>
                        <a:t>·</a:t>
                      </a:r>
                      <a:r>
                        <a:rPr lang="ko-KR" altLang="en-US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Light" panose="00000300000000000000" pitchFamily="2" charset="-127"/>
                          <a:ea typeface="KoPub돋움체 Light" panose="00000300000000000000" pitchFamily="2" charset="-127"/>
                          <a:cs typeface="함초롬돋움" panose="020B0504000101010101" pitchFamily="50" charset="-127"/>
                        </a:rPr>
                        <a:t>북한배경</a:t>
                      </a:r>
                      <a:r>
                        <a:rPr lang="en-US" altLang="ko-KR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Light" panose="00000300000000000000" pitchFamily="2" charset="-127"/>
                          <a:ea typeface="KoPub돋움체 Light" panose="00000300000000000000" pitchFamily="2" charset="-127"/>
                          <a:cs typeface="함초롬돋움" panose="020B0504000101010101" pitchFamily="50" charset="-127"/>
                        </a:rPr>
                        <a:t>)</a:t>
                      </a:r>
                      <a:r>
                        <a:rPr lang="ko-KR" altLang="en-US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Light" panose="00000300000000000000" pitchFamily="2" charset="-127"/>
                          <a:ea typeface="KoPub돋움체 Light" panose="00000300000000000000" pitchFamily="2" charset="-127"/>
                          <a:cs typeface="함초롬돋움" panose="020B0504000101010101" pitchFamily="50" charset="-127"/>
                        </a:rPr>
                        <a:t> 가정의 청소년</a:t>
                      </a:r>
                      <a:endParaRPr lang="en-US" altLang="ko-KR" sz="1500" b="1" kern="1200" spc="-15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Light" panose="00000300000000000000" pitchFamily="2" charset="-127"/>
                        <a:ea typeface="KoPub돋움체 Light" panose="00000300000000000000" pitchFamily="2" charset="-127"/>
                        <a:cs typeface="함초롬돋움" panose="020B0504000101010101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57506"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r>
                        <a:rPr lang="ko-KR" altLang="en-US" sz="1500" b="1" kern="1200" spc="-15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Light" panose="00000300000000000000" pitchFamily="2" charset="-127"/>
                          <a:ea typeface="KoPub돋움체 Light" panose="00000300000000000000" pitchFamily="2" charset="-127"/>
                          <a:cs typeface="함초롬돋움" panose="020B0504000101010101" pitchFamily="50" charset="-127"/>
                        </a:rPr>
                        <a:t>활동 시간</a:t>
                      </a:r>
                    </a:p>
                  </a:txBody>
                  <a:tcPr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1" hangingPunct="1"/>
                      <a:endParaRPr lang="en-US" altLang="ko-KR" sz="1500" b="0" kern="1200" spc="-15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Light" panose="00000300000000000000" pitchFamily="2" charset="-127"/>
                        <a:ea typeface="KoPub돋움체 Light" panose="00000300000000000000" pitchFamily="2" charset="-127"/>
                        <a:cs typeface="함초롬돋움" panose="020B0504000101010101" pitchFamily="50" charset="-127"/>
                      </a:endParaRPr>
                    </a:p>
                    <a:p>
                      <a:pPr marL="0" algn="l" defTabSz="914400" rtl="0" eaLnBrk="1" latinLnBrk="1" hangingPunct="1"/>
                      <a:endParaRPr lang="en-US" altLang="ko-KR" sz="1500" b="0" kern="1200" spc="-15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Light" panose="00000300000000000000" pitchFamily="2" charset="-127"/>
                        <a:ea typeface="KoPub돋움체 Light" panose="00000300000000000000" pitchFamily="2" charset="-127"/>
                        <a:cs typeface="함초롬돋움" panose="020B0504000101010101" pitchFamily="50" charset="-127"/>
                      </a:endParaRPr>
                    </a:p>
                    <a:p>
                      <a:pPr marL="0" algn="l" defTabSz="914400" rtl="0" eaLnBrk="1" latinLnBrk="1" hangingPunct="1"/>
                      <a:endParaRPr lang="en-US" altLang="ko-KR" sz="1500" b="0" kern="1200" spc="-15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Light" panose="00000300000000000000" pitchFamily="2" charset="-127"/>
                        <a:ea typeface="KoPub돋움체 Light" panose="00000300000000000000" pitchFamily="2" charset="-127"/>
                        <a:cs typeface="함초롬돋움" panose="020B0504000101010101" pitchFamily="50" charset="-127"/>
                      </a:endParaRP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500" b="1" kern="1200" spc="-15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rgbClr val="FF4747"/>
                        </a:solidFill>
                        <a:latin typeface="KoPub돋움체 Light" panose="00000300000000000000" pitchFamily="2" charset="-127"/>
                        <a:ea typeface="KoPub돋움체 Light" panose="00000300000000000000" pitchFamily="2" charset="-127"/>
                        <a:cs typeface="함초롬돋움" panose="020B0504000101010101" pitchFamily="50" charset="-127"/>
                      </a:endParaRP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rgbClr val="FF4747"/>
                          </a:solidFill>
                          <a:latin typeface="KoPub돋움체 Light" panose="00000300000000000000" pitchFamily="2" charset="-127"/>
                          <a:ea typeface="KoPub돋움체 Light" panose="00000300000000000000" pitchFamily="2" charset="-127"/>
                          <a:cs typeface="함초롬돋움" panose="020B0504000101010101" pitchFamily="50" charset="-127"/>
                        </a:rPr>
                        <a:t>※ </a:t>
                      </a:r>
                      <a:r>
                        <a:rPr lang="ko-KR" altLang="en-US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rgbClr val="FF4747"/>
                          </a:solidFill>
                          <a:latin typeface="KoPub돋움체 Light" panose="00000300000000000000" pitchFamily="2" charset="-127"/>
                          <a:ea typeface="KoPub돋움체 Light" panose="00000300000000000000" pitchFamily="2" charset="-127"/>
                          <a:cs typeface="함초롬돋움" panose="020B0504000101010101" pitchFamily="50" charset="-127"/>
                        </a:rPr>
                        <a:t>활동시간은 소속대학</a:t>
                      </a:r>
                      <a:r>
                        <a:rPr lang="en-US" altLang="ko-KR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rgbClr val="FF4747"/>
                          </a:solidFill>
                          <a:latin typeface="KoPub돋움체 Light" panose="00000300000000000000" pitchFamily="2" charset="-127"/>
                          <a:ea typeface="KoPub돋움체 Light" panose="00000300000000000000" pitchFamily="2" charset="-127"/>
                          <a:cs typeface="함초롬돋움" panose="020B0504000101010101" pitchFamily="50" charset="-127"/>
                        </a:rPr>
                        <a:t>(</a:t>
                      </a:r>
                      <a:r>
                        <a:rPr lang="ko-KR" altLang="en-US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rgbClr val="FF4747"/>
                          </a:solidFill>
                          <a:latin typeface="KoPub돋움체 Light" panose="00000300000000000000" pitchFamily="2" charset="-127"/>
                          <a:ea typeface="KoPub돋움체 Light" panose="00000300000000000000" pitchFamily="2" charset="-127"/>
                          <a:cs typeface="함초롬돋움" panose="020B0504000101010101" pitchFamily="50" charset="-127"/>
                        </a:rPr>
                        <a:t>원</a:t>
                      </a:r>
                      <a:r>
                        <a:rPr lang="en-US" altLang="ko-KR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rgbClr val="FF4747"/>
                          </a:solidFill>
                          <a:latin typeface="KoPub돋움체 Light" panose="00000300000000000000" pitchFamily="2" charset="-127"/>
                          <a:ea typeface="KoPub돋움체 Light" panose="00000300000000000000" pitchFamily="2" charset="-127"/>
                          <a:cs typeface="함초롬돋움" panose="020B0504000101010101" pitchFamily="50" charset="-127"/>
                        </a:rPr>
                        <a:t>)</a:t>
                      </a:r>
                      <a:r>
                        <a:rPr lang="ko-KR" altLang="en-US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rgbClr val="FF4747"/>
                          </a:solidFill>
                          <a:latin typeface="KoPub돋움체 Light" panose="00000300000000000000" pitchFamily="2" charset="-127"/>
                          <a:ea typeface="KoPub돋움체 Light" panose="00000300000000000000" pitchFamily="2" charset="-127"/>
                          <a:cs typeface="함초롬돋움" panose="020B0504000101010101" pitchFamily="50" charset="-127"/>
                        </a:rPr>
                        <a:t>에 따라 상이할 수 있음</a:t>
                      </a:r>
                      <a:endParaRPr lang="en-US" altLang="ko-KR" sz="1500" b="1" kern="1200" spc="-15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rgbClr val="FF4747"/>
                        </a:solidFill>
                        <a:latin typeface="KoPub돋움체 Light" panose="00000300000000000000" pitchFamily="2" charset="-127"/>
                        <a:ea typeface="KoPub돋움체 Light" panose="00000300000000000000" pitchFamily="2" charset="-127"/>
                        <a:cs typeface="함초롬돋움" panose="020B0504000101010101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03072"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r>
                        <a:rPr lang="ko-KR" altLang="en-US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Light" panose="00000300000000000000" pitchFamily="2" charset="-127"/>
                          <a:ea typeface="KoPub돋움체 Light" panose="00000300000000000000" pitchFamily="2" charset="-127"/>
                          <a:cs typeface="함초롬돋움" panose="020B0504000101010101" pitchFamily="50" charset="-127"/>
                        </a:rPr>
                        <a:t>활동 장소</a:t>
                      </a:r>
                    </a:p>
                  </a:txBody>
                  <a:tcPr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marL="180975" marR="0" indent="-180975" algn="l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ko-KR" altLang="en-US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latin typeface="KoPub돋움체 Light" panose="00000300000000000000" pitchFamily="2" charset="-127"/>
                          <a:ea typeface="KoPub돋움체 Light" panose="00000300000000000000" pitchFamily="2" charset="-127"/>
                          <a:cs typeface="함초롬돋움" panose="020B0504000101010101" pitchFamily="50" charset="-127"/>
                        </a:rPr>
                        <a:t>대면 멘토링의 경우 멘티 소속학교로 하되</a:t>
                      </a:r>
                      <a:r>
                        <a:rPr lang="en-US" altLang="ko-KR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latin typeface="KoPub돋움체 Light" panose="00000300000000000000" pitchFamily="2" charset="-127"/>
                          <a:ea typeface="KoPub돋움체 Light" panose="00000300000000000000" pitchFamily="2" charset="-127"/>
                          <a:cs typeface="함초롬돋움" panose="020B0504000101010101" pitchFamily="50" charset="-127"/>
                        </a:rPr>
                        <a:t>, </a:t>
                      </a:r>
                      <a:r>
                        <a:rPr lang="ko-KR" altLang="en-US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latin typeface="KoPub돋움체 Light" panose="00000300000000000000" pitchFamily="2" charset="-127"/>
                          <a:ea typeface="KoPub돋움체 Light" panose="00000300000000000000" pitchFamily="2" charset="-127"/>
                          <a:cs typeface="함초롬돋움" panose="020B0504000101010101" pitchFamily="50" charset="-127"/>
                        </a:rPr>
                        <a:t>멘토</a:t>
                      </a:r>
                      <a:r>
                        <a:rPr lang="en-US" altLang="ko-KR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latin typeface="KoPub돋움체 Light" panose="00000300000000000000" pitchFamily="2" charset="-127"/>
                          <a:ea typeface="KoPub돋움체 Light" panose="00000300000000000000" pitchFamily="2" charset="-127"/>
                          <a:cs typeface="함초롬돋움" panose="020B0504000101010101" pitchFamily="50" charset="-127"/>
                        </a:rPr>
                        <a:t>, </a:t>
                      </a:r>
                      <a:r>
                        <a:rPr lang="ko-KR" altLang="en-US" sz="1500" b="1" kern="1200" spc="-150" dirty="0" err="1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latin typeface="KoPub돋움체 Light" panose="00000300000000000000" pitchFamily="2" charset="-127"/>
                          <a:ea typeface="KoPub돋움체 Light" panose="00000300000000000000" pitchFamily="2" charset="-127"/>
                          <a:cs typeface="함초롬돋움" panose="020B0504000101010101" pitchFamily="50" charset="-127"/>
                        </a:rPr>
                        <a:t>초중등학교</a:t>
                      </a:r>
                      <a:r>
                        <a:rPr lang="en-US" altLang="ko-KR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latin typeface="KoPub돋움체 Light" panose="00000300000000000000" pitchFamily="2" charset="-127"/>
                          <a:ea typeface="KoPub돋움체 Light" panose="00000300000000000000" pitchFamily="2" charset="-127"/>
                          <a:cs typeface="함초롬돋움" panose="020B0504000101010101" pitchFamily="50" charset="-127"/>
                        </a:rPr>
                        <a:t>(</a:t>
                      </a:r>
                      <a:r>
                        <a:rPr lang="ko-KR" altLang="en-US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latin typeface="KoPub돋움체 Light" panose="00000300000000000000" pitchFamily="2" charset="-127"/>
                          <a:ea typeface="KoPub돋움체 Light" panose="00000300000000000000" pitchFamily="2" charset="-127"/>
                          <a:cs typeface="함초롬돋움" panose="020B0504000101010101" pitchFamily="50" charset="-127"/>
                        </a:rPr>
                        <a:t>기관</a:t>
                      </a:r>
                      <a:r>
                        <a:rPr lang="en-US" altLang="ko-KR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latin typeface="KoPub돋움체 Light" panose="00000300000000000000" pitchFamily="2" charset="-127"/>
                          <a:ea typeface="KoPub돋움체 Light" panose="00000300000000000000" pitchFamily="2" charset="-127"/>
                          <a:cs typeface="함초롬돋움" panose="020B0504000101010101" pitchFamily="50" charset="-127"/>
                        </a:rPr>
                        <a:t>) </a:t>
                      </a:r>
                      <a:r>
                        <a:rPr lang="ko-KR" altLang="en-US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latin typeface="KoPub돋움체 Light" panose="00000300000000000000" pitchFamily="2" charset="-127"/>
                          <a:ea typeface="KoPub돋움체 Light" panose="00000300000000000000" pitchFamily="2" charset="-127"/>
                          <a:cs typeface="함초롬돋움" panose="020B0504000101010101" pitchFamily="50" charset="-127"/>
                        </a:rPr>
                        <a:t>및 멘티</a:t>
                      </a:r>
                      <a:r>
                        <a:rPr lang="en-US" altLang="ko-KR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latin typeface="KoPub돋움체 Light" panose="00000300000000000000" pitchFamily="2" charset="-127"/>
                          <a:ea typeface="KoPub돋움체 Light" panose="00000300000000000000" pitchFamily="2" charset="-127"/>
                          <a:cs typeface="함초롬돋움" panose="020B0504000101010101" pitchFamily="50" charset="-127"/>
                        </a:rPr>
                        <a:t>,</a:t>
                      </a:r>
                      <a:r>
                        <a:rPr lang="ko-KR" altLang="en-US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latin typeface="KoPub돋움체 Light" panose="00000300000000000000" pitchFamily="2" charset="-127"/>
                          <a:ea typeface="KoPub돋움체 Light" panose="00000300000000000000" pitchFamily="2" charset="-127"/>
                          <a:cs typeface="함초롬돋움" panose="020B0504000101010101" pitchFamily="50" charset="-127"/>
                        </a:rPr>
                        <a:t> 대학</a:t>
                      </a:r>
                      <a:r>
                        <a:rPr lang="en-US" altLang="ko-KR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latin typeface="KoPub돋움체 Light" panose="00000300000000000000" pitchFamily="2" charset="-127"/>
                          <a:ea typeface="KoPub돋움체 Light" panose="00000300000000000000" pitchFamily="2" charset="-127"/>
                          <a:cs typeface="함초롬돋움" panose="020B0504000101010101" pitchFamily="50" charset="-127"/>
                        </a:rPr>
                        <a:t>(</a:t>
                      </a:r>
                      <a:r>
                        <a:rPr lang="ko-KR" altLang="en-US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latin typeface="KoPub돋움체 Light" panose="00000300000000000000" pitchFamily="2" charset="-127"/>
                          <a:ea typeface="KoPub돋움체 Light" panose="00000300000000000000" pitchFamily="2" charset="-127"/>
                          <a:cs typeface="함초롬돋움" panose="020B0504000101010101" pitchFamily="50" charset="-127"/>
                        </a:rPr>
                        <a:t>원</a:t>
                      </a:r>
                      <a:r>
                        <a:rPr lang="en-US" altLang="ko-KR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latin typeface="KoPub돋움체 Light" panose="00000300000000000000" pitchFamily="2" charset="-127"/>
                          <a:ea typeface="KoPub돋움체 Light" panose="00000300000000000000" pitchFamily="2" charset="-127"/>
                          <a:cs typeface="함초롬돋움" panose="020B0504000101010101" pitchFamily="50" charset="-127"/>
                        </a:rPr>
                        <a:t>)</a:t>
                      </a:r>
                      <a:r>
                        <a:rPr lang="ko-KR" altLang="en-US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latin typeface="KoPub돋움체 Light" panose="00000300000000000000" pitchFamily="2" charset="-127"/>
                          <a:ea typeface="KoPub돋움체 Light" panose="00000300000000000000" pitchFamily="2" charset="-127"/>
                          <a:cs typeface="함초롬돋움" panose="020B0504000101010101" pitchFamily="50" charset="-127"/>
                        </a:rPr>
                        <a:t> 간 협의를 통해</a:t>
                      </a:r>
                      <a:r>
                        <a:rPr lang="en-US" altLang="ko-KR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latin typeface="KoPub돋움체 Light" panose="00000300000000000000" pitchFamily="2" charset="-127"/>
                          <a:ea typeface="KoPub돋움체 Light" panose="00000300000000000000" pitchFamily="2" charset="-127"/>
                          <a:cs typeface="함초롬돋움" panose="020B0504000101010101" pitchFamily="50" charset="-127"/>
                        </a:rPr>
                        <a:t> </a:t>
                      </a:r>
                      <a:r>
                        <a:rPr lang="ko-KR" altLang="en-US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latin typeface="KoPub돋움체 Light" panose="00000300000000000000" pitchFamily="2" charset="-127"/>
                          <a:ea typeface="KoPub돋움체 Light" panose="00000300000000000000" pitchFamily="2" charset="-127"/>
                          <a:cs typeface="함초롬돋움" panose="020B0504000101010101" pitchFamily="50" charset="-127"/>
                        </a:rPr>
                        <a:t>활동장소 변경 가능</a:t>
                      </a:r>
                      <a:endParaRPr lang="en-US" altLang="ko-KR" sz="1500" b="1" kern="1200" spc="-15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rgbClr val="FF0000"/>
                        </a:solidFill>
                        <a:latin typeface="KoPub돋움체 Light" panose="00000300000000000000" pitchFamily="2" charset="-127"/>
                        <a:ea typeface="KoPub돋움체 Light" panose="00000300000000000000" pitchFamily="2" charset="-127"/>
                        <a:cs typeface="함초롬돋움" panose="020B0504000101010101" pitchFamily="50" charset="-127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altLang="ko-KR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latin typeface="KoPub돋움체 Light" panose="00000300000000000000" pitchFamily="2" charset="-127"/>
                          <a:ea typeface="KoPub돋움체 Light" panose="00000300000000000000" pitchFamily="2" charset="-127"/>
                          <a:cs typeface="함초롬돋움" panose="020B0504000101010101" pitchFamily="50" charset="-127"/>
                        </a:rPr>
                        <a:t>  ※ </a:t>
                      </a:r>
                      <a:r>
                        <a:rPr lang="ko-KR" altLang="en-US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latin typeface="KoPub돋움체 Light" panose="00000300000000000000" pitchFamily="2" charset="-127"/>
                          <a:ea typeface="KoPub돋움체 Light" panose="00000300000000000000" pitchFamily="2" charset="-127"/>
                          <a:cs typeface="함초롬돋움" panose="020B0504000101010101" pitchFamily="50" charset="-127"/>
                        </a:rPr>
                        <a:t>장소변경은 공공시설로 한하며</a:t>
                      </a:r>
                      <a:r>
                        <a:rPr lang="en-US" altLang="ko-KR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latin typeface="KoPub돋움체 Light" panose="00000300000000000000" pitchFamily="2" charset="-127"/>
                          <a:ea typeface="KoPub돋움체 Light" panose="00000300000000000000" pitchFamily="2" charset="-127"/>
                          <a:cs typeface="함초롬돋움" panose="020B0504000101010101" pitchFamily="50" charset="-127"/>
                        </a:rPr>
                        <a:t>, </a:t>
                      </a:r>
                      <a:r>
                        <a:rPr lang="ko-KR" altLang="en-US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latin typeface="KoPub돋움체 Light" panose="00000300000000000000" pitchFamily="2" charset="-127"/>
                          <a:ea typeface="KoPub돋움체 Light" panose="00000300000000000000" pitchFamily="2" charset="-127"/>
                          <a:cs typeface="함초롬돋움" panose="020B0504000101010101" pitchFamily="50" charset="-127"/>
                        </a:rPr>
                        <a:t>학습보충 및 상담 등 교육활동 이외에 부적절한 상황이 발생하지 않도록 유의</a:t>
                      </a:r>
                      <a:endParaRPr lang="en-US" altLang="ko-KR" sz="1500" b="0" kern="1200" spc="-15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Light" panose="00000300000000000000" pitchFamily="2" charset="-127"/>
                        <a:ea typeface="KoPub돋움체 Light" panose="00000300000000000000" pitchFamily="2" charset="-127"/>
                        <a:cs typeface="함초롬돋움" panose="020B0504000101010101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024635"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r>
                        <a:rPr lang="ko-KR" altLang="en-US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Light" panose="00000300000000000000" pitchFamily="2" charset="-127"/>
                          <a:ea typeface="KoPub돋움체 Light" panose="00000300000000000000" pitchFamily="2" charset="-127"/>
                          <a:cs typeface="함초롬돋움" panose="020B0504000101010101" pitchFamily="50" charset="-127"/>
                        </a:rPr>
                        <a:t>활동 내용</a:t>
                      </a:r>
                    </a:p>
                  </a:txBody>
                  <a:tcPr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fontAlgn="base" latinLnBrk="1">
                        <a:buFont typeface="Arial" panose="020B0604020202020204" pitchFamily="34" charset="0"/>
                        <a:buNone/>
                      </a:pPr>
                      <a:r>
                        <a:rPr lang="en-US" altLang="ko-KR" sz="1500" b="0" kern="1200" dirty="0">
                          <a:solidFill>
                            <a:schemeClr val="tx1"/>
                          </a:solidFill>
                          <a:effectLst/>
                          <a:latin typeface="KoPub돋움체 Light" panose="00000300000000000000" pitchFamily="2" charset="-127"/>
                          <a:ea typeface="KoPub돋움체 Light" panose="00000300000000000000" pitchFamily="2" charset="-127"/>
                          <a:cs typeface="+mn-cs"/>
                        </a:rPr>
                        <a:t>1. </a:t>
                      </a:r>
                      <a:r>
                        <a:rPr lang="ko-KR" altLang="en-US" sz="1500" b="0" kern="1200" dirty="0">
                          <a:solidFill>
                            <a:schemeClr val="tx1"/>
                          </a:solidFill>
                          <a:effectLst/>
                          <a:latin typeface="KoPub돋움체 Light" panose="00000300000000000000" pitchFamily="2" charset="-127"/>
                          <a:ea typeface="KoPub돋움체 Light" panose="00000300000000000000" pitchFamily="2" charset="-127"/>
                          <a:cs typeface="+mn-cs"/>
                        </a:rPr>
                        <a:t>학교생활 적응력 강화 및 기초학력 향상을 위한 학습지원</a:t>
                      </a:r>
                    </a:p>
                    <a:p>
                      <a:pPr fontAlgn="base" latinLnBrk="1"/>
                      <a:r>
                        <a:rPr lang="en-US" altLang="ko-KR" sz="1500" b="0" kern="1200" dirty="0">
                          <a:solidFill>
                            <a:schemeClr val="tx1"/>
                          </a:solidFill>
                          <a:effectLst/>
                          <a:latin typeface="KoPub돋움체 Light" panose="00000300000000000000" pitchFamily="2" charset="-127"/>
                          <a:ea typeface="KoPub돋움체 Light" panose="00000300000000000000" pitchFamily="2" charset="-127"/>
                          <a:cs typeface="+mn-cs"/>
                        </a:rPr>
                        <a:t>2. </a:t>
                      </a:r>
                      <a:r>
                        <a:rPr lang="ko-KR" altLang="en-US" sz="1500" b="0" kern="1200" dirty="0">
                          <a:solidFill>
                            <a:schemeClr val="tx1"/>
                          </a:solidFill>
                          <a:effectLst/>
                          <a:latin typeface="KoPub돋움체 Light" panose="00000300000000000000" pitchFamily="2" charset="-127"/>
                          <a:ea typeface="KoPub돋움체 Light" panose="00000300000000000000" pitchFamily="2" charset="-127"/>
                          <a:cs typeface="+mn-cs"/>
                        </a:rPr>
                        <a:t>진로지도 및 고민상담</a:t>
                      </a:r>
                      <a:r>
                        <a:rPr lang="en-US" altLang="ko-KR" sz="1500" b="0" kern="1200" dirty="0">
                          <a:solidFill>
                            <a:schemeClr val="tx1"/>
                          </a:solidFill>
                          <a:effectLst/>
                          <a:latin typeface="KoPub돋움체 Light" panose="00000300000000000000" pitchFamily="2" charset="-127"/>
                          <a:ea typeface="KoPub돋움체 Light" panose="00000300000000000000" pitchFamily="2" charset="-127"/>
                          <a:cs typeface="+mn-cs"/>
                        </a:rPr>
                        <a:t>, </a:t>
                      </a:r>
                      <a:r>
                        <a:rPr lang="ko-KR" altLang="en-US" sz="1500" b="0" kern="1200" dirty="0">
                          <a:solidFill>
                            <a:schemeClr val="tx1"/>
                          </a:solidFill>
                          <a:effectLst/>
                          <a:latin typeface="KoPub돋움체 Light" panose="00000300000000000000" pitchFamily="2" charset="-127"/>
                          <a:ea typeface="KoPub돋움체 Light" panose="00000300000000000000" pitchFamily="2" charset="-127"/>
                          <a:cs typeface="+mn-cs"/>
                        </a:rPr>
                        <a:t>자기주도 학습법 및 학습 동기부여 활동 등</a:t>
                      </a:r>
                    </a:p>
                    <a:p>
                      <a:pPr fontAlgn="base" latinLnBrk="1"/>
                      <a:r>
                        <a:rPr lang="en-US" altLang="ko-KR" sz="1500" b="0" kern="1200" dirty="0">
                          <a:solidFill>
                            <a:schemeClr val="tx1"/>
                          </a:solidFill>
                          <a:effectLst/>
                          <a:latin typeface="KoPub돋움체 Light" panose="00000300000000000000" pitchFamily="2" charset="-127"/>
                          <a:ea typeface="KoPub돋움체 Light" panose="00000300000000000000" pitchFamily="2" charset="-127"/>
                          <a:cs typeface="+mn-cs"/>
                        </a:rPr>
                        <a:t>3. </a:t>
                      </a:r>
                      <a:r>
                        <a:rPr lang="ko-KR" altLang="en-US" sz="1500" b="0" kern="1200" dirty="0">
                          <a:solidFill>
                            <a:schemeClr val="tx1"/>
                          </a:solidFill>
                          <a:effectLst/>
                          <a:latin typeface="KoPub돋움체 Light" panose="00000300000000000000" pitchFamily="2" charset="-127"/>
                          <a:ea typeface="KoPub돋움체 Light" panose="00000300000000000000" pitchFamily="2" charset="-127"/>
                          <a:cs typeface="+mn-cs"/>
                        </a:rPr>
                        <a:t>이중언어를 활용하여 한국어</a:t>
                      </a:r>
                      <a:r>
                        <a:rPr lang="en-US" altLang="ko-KR" sz="1500" b="0" kern="1200" dirty="0">
                          <a:solidFill>
                            <a:schemeClr val="tx1"/>
                          </a:solidFill>
                          <a:effectLst/>
                          <a:latin typeface="KoPub돋움체 Light" panose="00000300000000000000" pitchFamily="2" charset="-127"/>
                          <a:ea typeface="KoPub돋움체 Light" panose="00000300000000000000" pitchFamily="2" charset="-127"/>
                          <a:cs typeface="+mn-cs"/>
                        </a:rPr>
                        <a:t>, </a:t>
                      </a:r>
                      <a:r>
                        <a:rPr lang="ko-KR" altLang="en-US" sz="1500" b="0" kern="1200" dirty="0">
                          <a:solidFill>
                            <a:schemeClr val="tx1"/>
                          </a:solidFill>
                          <a:effectLst/>
                          <a:latin typeface="KoPub돋움체 Light" panose="00000300000000000000" pitchFamily="2" charset="-127"/>
                          <a:ea typeface="KoPub돋움체 Light" panose="00000300000000000000" pitchFamily="2" charset="-127"/>
                          <a:cs typeface="+mn-cs"/>
                        </a:rPr>
                        <a:t>기초학습 지원</a:t>
                      </a:r>
                      <a:r>
                        <a:rPr lang="en-US" altLang="ko-KR" sz="1500" b="0" kern="1200" dirty="0">
                          <a:solidFill>
                            <a:schemeClr val="tx1"/>
                          </a:solidFill>
                          <a:effectLst/>
                          <a:latin typeface="KoPub돋움체 Light" panose="00000300000000000000" pitchFamily="2" charset="-127"/>
                          <a:ea typeface="KoPub돋움체 Light" panose="00000300000000000000" pitchFamily="2" charset="-127"/>
                          <a:cs typeface="+mn-cs"/>
                        </a:rPr>
                        <a:t>, </a:t>
                      </a:r>
                      <a:r>
                        <a:rPr lang="ko-KR" altLang="en-US" sz="1500" b="0" kern="1200" dirty="0">
                          <a:solidFill>
                            <a:schemeClr val="tx1"/>
                          </a:solidFill>
                          <a:effectLst/>
                          <a:latin typeface="KoPub돋움체 Light" panose="00000300000000000000" pitchFamily="2" charset="-127"/>
                          <a:ea typeface="KoPub돋움체 Light" panose="00000300000000000000" pitchFamily="2" charset="-127"/>
                          <a:cs typeface="+mn-cs"/>
                        </a:rPr>
                        <a:t>학부모 대상 가정통신문 번역 등 학교생활 통역 지원</a:t>
                      </a:r>
                      <a:r>
                        <a:rPr lang="en-US" altLang="ko-KR" sz="1500" b="0" kern="1200" dirty="0">
                          <a:solidFill>
                            <a:schemeClr val="tx1"/>
                          </a:solidFill>
                          <a:effectLst/>
                          <a:latin typeface="KoPub돋움체 Light" panose="00000300000000000000" pitchFamily="2" charset="-127"/>
                          <a:ea typeface="KoPub돋움체 Light" panose="00000300000000000000" pitchFamily="2" charset="-127"/>
                          <a:cs typeface="+mn-cs"/>
                        </a:rPr>
                        <a:t>(</a:t>
                      </a:r>
                      <a:r>
                        <a:rPr lang="ko-KR" altLang="en-US" sz="1500" b="0" kern="1200" dirty="0">
                          <a:solidFill>
                            <a:schemeClr val="tx1"/>
                          </a:solidFill>
                          <a:effectLst/>
                          <a:latin typeface="KoPub돋움체 Light" panose="00000300000000000000" pitchFamily="2" charset="-127"/>
                          <a:ea typeface="KoPub돋움체 Light" panose="00000300000000000000" pitchFamily="2" charset="-127"/>
                          <a:cs typeface="+mn-cs"/>
                        </a:rPr>
                        <a:t>이중언어 멘토링</a:t>
                      </a:r>
                      <a:r>
                        <a:rPr lang="en-US" altLang="ko-KR" sz="1500" b="0" kern="1200" dirty="0">
                          <a:solidFill>
                            <a:schemeClr val="tx1"/>
                          </a:solidFill>
                          <a:effectLst/>
                          <a:latin typeface="KoPub돋움체 Light" panose="00000300000000000000" pitchFamily="2" charset="-127"/>
                          <a:ea typeface="KoPub돋움체 Light" panose="00000300000000000000" pitchFamily="2" charset="-127"/>
                          <a:cs typeface="+mn-cs"/>
                        </a:rPr>
                        <a:t>)</a:t>
                      </a:r>
                      <a:endParaRPr lang="ko-KR" altLang="en-US" sz="1500" b="0" kern="1200" dirty="0">
                        <a:solidFill>
                          <a:schemeClr val="tx1"/>
                        </a:solidFill>
                        <a:effectLst/>
                        <a:latin typeface="KoPub돋움체 Light" panose="00000300000000000000" pitchFamily="2" charset="-127"/>
                        <a:ea typeface="KoPub돋움체 Light" panose="00000300000000000000" pitchFamily="2" charset="-127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3" name="표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99174350"/>
              </p:ext>
            </p:extLst>
          </p:nvPr>
        </p:nvGraphicFramePr>
        <p:xfrm>
          <a:off x="2072680" y="3212976"/>
          <a:ext cx="6604000" cy="83667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20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20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20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208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208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16024"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kern="1200" spc="-1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연간 최소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kern="1200" spc="-1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1</a:t>
                      </a:r>
                      <a:r>
                        <a:rPr lang="ko-KR" altLang="en-US" sz="1200" b="1" kern="1200" spc="-1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일 최대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kern="1200" spc="-1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주당 최대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kern="1200" spc="-150" baseline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학기당 최대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602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kern="1200" spc="-150" baseline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학기 중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kern="1200" spc="-150" baseline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방학 중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kern="1200" spc="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10</a:t>
                      </a:r>
                      <a:r>
                        <a:rPr lang="ko-KR" altLang="en-US" sz="1200" b="0" kern="1200" spc="-1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시간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kern="1200" spc="-1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8</a:t>
                      </a:r>
                      <a:r>
                        <a:rPr lang="ko-KR" altLang="en-US" sz="1200" b="0" kern="1200" spc="-1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시간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kern="1200" spc="0" baseline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20</a:t>
                      </a:r>
                      <a:r>
                        <a:rPr lang="ko-KR" altLang="en-US" sz="1200" b="0" kern="1200" spc="-150" baseline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시간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kern="1200" spc="0" baseline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40</a:t>
                      </a:r>
                      <a:r>
                        <a:rPr lang="ko-KR" altLang="en-US" sz="1200" b="0" kern="1200" spc="-150" baseline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시간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kern="1200" spc="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640</a:t>
                      </a:r>
                      <a:r>
                        <a:rPr lang="ko-KR" altLang="en-US" sz="1200" b="0" kern="1200" spc="-1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시간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280532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" name="그룹 57"/>
          <p:cNvGrpSpPr/>
          <p:nvPr/>
        </p:nvGrpSpPr>
        <p:grpSpPr>
          <a:xfrm>
            <a:off x="5529064" y="2587130"/>
            <a:ext cx="4376936" cy="1304855"/>
            <a:chOff x="5673080" y="2276872"/>
            <a:chExt cx="4376936" cy="1304855"/>
          </a:xfrm>
        </p:grpSpPr>
        <p:sp>
          <p:nvSpPr>
            <p:cNvPr id="7" name="TextBox 6"/>
            <p:cNvSpPr txBox="1"/>
            <p:nvPr/>
          </p:nvSpPr>
          <p:spPr>
            <a:xfrm>
              <a:off x="5936647" y="2276872"/>
              <a:ext cx="614271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3600" spc="-3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02</a:t>
              </a:r>
              <a:endParaRPr lang="ko-KR" altLang="en-US" sz="3600" spc="-3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  <p:cxnSp>
          <p:nvCxnSpPr>
            <p:cNvPr id="6" name="직선 연결선 5"/>
            <p:cNvCxnSpPr/>
            <p:nvPr/>
          </p:nvCxnSpPr>
          <p:spPr>
            <a:xfrm>
              <a:off x="5673080" y="2960077"/>
              <a:ext cx="4376936" cy="0"/>
            </a:xfrm>
            <a:prstGeom prst="line">
              <a:avLst/>
            </a:prstGeom>
            <a:ln w="12700">
              <a:solidFill>
                <a:schemeClr val="bg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" name="TextBox 3"/>
            <p:cNvSpPr txBox="1"/>
            <p:nvPr/>
          </p:nvSpPr>
          <p:spPr>
            <a:xfrm>
              <a:off x="5936647" y="2996952"/>
              <a:ext cx="3041217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3200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활동신청 및 선발</a:t>
              </a:r>
              <a:endParaRPr lang="en-US" altLang="ko-KR" sz="32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</p:grpSp>
      <p:pic>
        <p:nvPicPr>
          <p:cNvPr id="9" name="Picture 2" descr="C:\Users\p_wowns\Desktop\Desktop\colorcop (1)\B_01_001\기본형 시그니처.gif">
            <a:extLst>
              <a:ext uri="{FF2B5EF4-FFF2-40B4-BE49-F238E27FC236}">
                <a16:creationId xmlns:a16="http://schemas.microsoft.com/office/drawing/2014/main" id="{7926DDD4-34D9-44A4-A1BA-03D0513263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479" y="186760"/>
            <a:ext cx="1632933" cy="515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82930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158505" y="142875"/>
            <a:ext cx="9588990" cy="65722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289072" y="246931"/>
            <a:ext cx="190468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활동신청 및 선발</a:t>
            </a:r>
            <a:endParaRPr lang="en-US" altLang="ko-KR" sz="20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2">
                  <a:lumMod val="7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cxnSp>
        <p:nvCxnSpPr>
          <p:cNvPr id="6" name="직선 연결선 5"/>
          <p:cNvCxnSpPr/>
          <p:nvPr/>
        </p:nvCxnSpPr>
        <p:spPr>
          <a:xfrm>
            <a:off x="344488" y="662477"/>
            <a:ext cx="1849273" cy="0"/>
          </a:xfrm>
          <a:prstGeom prst="line">
            <a:avLst/>
          </a:prstGeom>
          <a:ln w="12700">
            <a:solidFill>
              <a:srgbClr val="00174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그룹 13"/>
          <p:cNvGrpSpPr/>
          <p:nvPr/>
        </p:nvGrpSpPr>
        <p:grpSpPr>
          <a:xfrm>
            <a:off x="570037" y="836712"/>
            <a:ext cx="1162110" cy="369332"/>
            <a:chOff x="1286687" y="1772816"/>
            <a:chExt cx="1162110" cy="369332"/>
          </a:xfrm>
        </p:grpSpPr>
        <p:sp>
          <p:nvSpPr>
            <p:cNvPr id="10" name="TextBox 9"/>
            <p:cNvSpPr txBox="1"/>
            <p:nvPr/>
          </p:nvSpPr>
          <p:spPr>
            <a:xfrm>
              <a:off x="1393700" y="1772816"/>
              <a:ext cx="105509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신청 유형</a:t>
              </a:r>
            </a:p>
          </p:txBody>
        </p:sp>
        <p:sp>
          <p:nvSpPr>
            <p:cNvPr id="13" name="이등변 삼각형 12"/>
            <p:cNvSpPr/>
            <p:nvPr/>
          </p:nvSpPr>
          <p:spPr>
            <a:xfrm rot="5400000">
              <a:off x="1277608" y="1900739"/>
              <a:ext cx="131646" cy="113488"/>
            </a:xfrm>
            <a:prstGeom prst="triangle">
              <a:avLst/>
            </a:prstGeom>
            <a:solidFill>
              <a:srgbClr val="0594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9" name="양쪽 대괄호 8"/>
          <p:cNvSpPr/>
          <p:nvPr/>
        </p:nvSpPr>
        <p:spPr>
          <a:xfrm>
            <a:off x="829494" y="1420205"/>
            <a:ext cx="1944216" cy="504056"/>
          </a:xfrm>
          <a:prstGeom prst="bracketPair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ko-KR" altLang="en-US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대학 발굴형</a:t>
            </a:r>
            <a:r>
              <a:rPr lang="en-US" altLang="ko-KR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(A</a:t>
            </a:r>
            <a:r>
              <a:rPr lang="ko-KR" altLang="en-US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형</a:t>
            </a:r>
            <a:r>
              <a:rPr lang="en-US" altLang="ko-KR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)</a:t>
            </a:r>
            <a:endParaRPr lang="ko-KR" altLang="en-US" b="1" spc="-1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sp>
        <p:nvSpPr>
          <p:cNvPr id="22" name="양쪽 대괄호 21"/>
          <p:cNvSpPr/>
          <p:nvPr/>
        </p:nvSpPr>
        <p:spPr>
          <a:xfrm>
            <a:off x="829494" y="2104281"/>
            <a:ext cx="1944216" cy="504056"/>
          </a:xfrm>
          <a:prstGeom prst="bracketPair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ko-KR" altLang="en-US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멘토 발굴형</a:t>
            </a:r>
            <a:r>
              <a:rPr lang="en-US" altLang="ko-KR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(B</a:t>
            </a:r>
            <a:r>
              <a:rPr lang="ko-KR" altLang="en-US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형</a:t>
            </a:r>
            <a:r>
              <a:rPr lang="en-US" altLang="ko-KR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)</a:t>
            </a:r>
            <a:endParaRPr lang="ko-KR" altLang="en-US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826668" y="1412776"/>
            <a:ext cx="600036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: 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대학과 연계 및 협약을 통해 발굴한 기관 또는 수요조사시스템을 통해 멘토 수요를</a:t>
            </a:r>
            <a:endParaRPr lang="en-US" altLang="ko-KR" sz="1600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Light" panose="00000300000000000000" pitchFamily="2" charset="-127"/>
              <a:ea typeface="KoPub돋움체 Light" panose="00000300000000000000" pitchFamily="2" charset="-127"/>
              <a:cs typeface="함초롬돋움" panose="020B0504000101010101" pitchFamily="50" charset="-127"/>
            </a:endParaRPr>
          </a:p>
          <a:p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  등록한 기관에 배정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2826668" y="2106377"/>
            <a:ext cx="579998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: 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선발된 학생이 희망하는 기관을 방문하여 활동기관 담당자와 멘토링 관련 내용 </a:t>
            </a:r>
            <a:endParaRPr lang="en-US" altLang="ko-KR" sz="1600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Light" panose="00000300000000000000" pitchFamily="2" charset="-127"/>
              <a:ea typeface="KoPub돋움체 Light" panose="00000300000000000000" pitchFamily="2" charset="-127"/>
              <a:cs typeface="함초롬돋움" panose="020B0504000101010101" pitchFamily="50" charset="-127"/>
            </a:endParaRPr>
          </a:p>
          <a:p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  협의 후 멘토링 활동 진행</a:t>
            </a:r>
          </a:p>
        </p:txBody>
      </p:sp>
      <p:grpSp>
        <p:nvGrpSpPr>
          <p:cNvPr id="26" name="그룹 25"/>
          <p:cNvGrpSpPr/>
          <p:nvPr/>
        </p:nvGrpSpPr>
        <p:grpSpPr>
          <a:xfrm>
            <a:off x="570037" y="2996952"/>
            <a:ext cx="1112416" cy="369332"/>
            <a:chOff x="1286687" y="1772816"/>
            <a:chExt cx="1112416" cy="369332"/>
          </a:xfrm>
        </p:grpSpPr>
        <p:sp>
          <p:nvSpPr>
            <p:cNvPr id="27" name="TextBox 26"/>
            <p:cNvSpPr txBox="1"/>
            <p:nvPr/>
          </p:nvSpPr>
          <p:spPr>
            <a:xfrm>
              <a:off x="1393700" y="1772816"/>
              <a:ext cx="100540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참고사항</a:t>
              </a:r>
            </a:p>
          </p:txBody>
        </p:sp>
        <p:sp>
          <p:nvSpPr>
            <p:cNvPr id="28" name="이등변 삼각형 27"/>
            <p:cNvSpPr/>
            <p:nvPr/>
          </p:nvSpPr>
          <p:spPr>
            <a:xfrm rot="5400000">
              <a:off x="1277608" y="1900739"/>
              <a:ext cx="131646" cy="113488"/>
            </a:xfrm>
            <a:prstGeom prst="triangle">
              <a:avLst/>
            </a:prstGeom>
            <a:solidFill>
              <a:srgbClr val="0594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23" name="직사각형 22"/>
          <p:cNvSpPr/>
          <p:nvPr/>
        </p:nvSpPr>
        <p:spPr>
          <a:xfrm>
            <a:off x="920552" y="3573016"/>
            <a:ext cx="8496944" cy="2880320"/>
          </a:xfrm>
          <a:prstGeom prst="rect">
            <a:avLst/>
          </a:prstGeom>
          <a:solidFill>
            <a:srgbClr val="E0E0E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80975" indent="-180975">
              <a:lnSpc>
                <a:spcPct val="120000"/>
              </a:lnSpc>
              <a:buClr>
                <a:schemeClr val="tx2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ko-KR" altLang="en-US" sz="13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활동 가능 장소는 전국 초</a:t>
            </a:r>
            <a:r>
              <a:rPr lang="en-US" altLang="ko-KR" sz="13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·</a:t>
            </a:r>
            <a:r>
              <a:rPr lang="ko-KR" altLang="en-US" sz="13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중</a:t>
            </a:r>
            <a:r>
              <a:rPr lang="en-US" altLang="ko-KR" sz="13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·</a:t>
            </a:r>
            <a:r>
              <a:rPr lang="ko-KR" altLang="en-US" sz="13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고교</a:t>
            </a:r>
            <a:r>
              <a:rPr lang="en-US" altLang="ko-KR" sz="13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,  </a:t>
            </a:r>
            <a:r>
              <a:rPr lang="ko-KR" altLang="en-US" sz="13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아동권리보장원</a:t>
            </a:r>
            <a:r>
              <a:rPr lang="en-US" altLang="ko-KR" sz="13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(www.icareinfo.go.kr),  </a:t>
            </a:r>
            <a:r>
              <a:rPr lang="ko-KR" altLang="en-US" sz="13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학교 밖 청소년지원센터</a:t>
            </a:r>
            <a:r>
              <a:rPr lang="en-US" altLang="ko-KR" sz="13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,</a:t>
            </a:r>
          </a:p>
          <a:p>
            <a:pPr indent="180975">
              <a:lnSpc>
                <a:spcPct val="120000"/>
              </a:lnSpc>
              <a:buClr>
                <a:schemeClr val="tx2">
                  <a:lumMod val="75000"/>
                </a:schemeClr>
              </a:buClr>
            </a:pPr>
            <a:r>
              <a:rPr lang="ko-KR" altLang="en-US" sz="13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사회복지자원봉사인증관리</a:t>
            </a:r>
            <a:r>
              <a:rPr lang="en-US" altLang="ko-KR" sz="13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 VMS(www.vms.or.kr), 1365 </a:t>
            </a:r>
            <a:r>
              <a:rPr lang="ko-KR" altLang="en-US" sz="13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자원봉사포털</a:t>
            </a:r>
            <a:r>
              <a:rPr lang="en-US" altLang="ko-KR" sz="13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(www.1365.go.kr) </a:t>
            </a:r>
            <a:r>
              <a:rPr lang="ko-KR" altLang="en-US" sz="13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에 등록된 시설</a:t>
            </a:r>
            <a:r>
              <a:rPr lang="en-US" altLang="ko-KR" sz="13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, </a:t>
            </a:r>
          </a:p>
          <a:p>
            <a:pPr indent="180975">
              <a:lnSpc>
                <a:spcPct val="120000"/>
              </a:lnSpc>
              <a:buClr>
                <a:schemeClr val="tx2">
                  <a:lumMod val="75000"/>
                </a:schemeClr>
              </a:buClr>
            </a:pPr>
            <a:r>
              <a:rPr lang="ko-KR" altLang="en-US" sz="13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청소년방과후아카데미 운영시설</a:t>
            </a:r>
            <a:r>
              <a:rPr lang="en-US" altLang="ko-KR" sz="13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(</a:t>
            </a:r>
            <a:r>
              <a:rPr lang="ko-KR" altLang="en-US" sz="13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한국청소년활동진흥원 인증</a:t>
            </a:r>
            <a:r>
              <a:rPr lang="en-US" altLang="ko-KR" sz="13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),  </a:t>
            </a:r>
            <a:r>
              <a:rPr lang="ko-KR" altLang="en-US" sz="1300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남북하나재단</a:t>
            </a:r>
            <a:r>
              <a:rPr lang="ko-KR" altLang="en-US" sz="13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 소속기관</a:t>
            </a:r>
            <a:r>
              <a:rPr lang="en-US" altLang="ko-KR" sz="13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, </a:t>
            </a:r>
            <a:r>
              <a:rPr lang="ko-KR" altLang="en-US" sz="1300" u="sng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/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성평등</a:t>
            </a:r>
            <a:r>
              <a:rPr lang="ko-KR" altLang="en-US" sz="1300" u="sng" dirty="0">
                <a:solidFill>
                  <a:schemeClr val="tx1"/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가족부 산하 가족센터</a:t>
            </a:r>
            <a:r>
              <a:rPr lang="en-US" altLang="ko-KR" sz="1300" u="sng" dirty="0">
                <a:solidFill>
                  <a:schemeClr val="tx1"/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, </a:t>
            </a:r>
          </a:p>
          <a:p>
            <a:pPr indent="180975">
              <a:lnSpc>
                <a:spcPct val="120000"/>
              </a:lnSpc>
              <a:buClr>
                <a:schemeClr val="tx2">
                  <a:lumMod val="75000"/>
                </a:schemeClr>
              </a:buClr>
            </a:pPr>
            <a:r>
              <a:rPr lang="ko-KR" altLang="en-US" sz="1300" u="sng" dirty="0">
                <a:solidFill>
                  <a:schemeClr val="tx1"/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다문화가족지원센터</a:t>
            </a:r>
            <a:r>
              <a:rPr lang="en-US" altLang="ko-KR" sz="1300" u="sng" dirty="0">
                <a:solidFill>
                  <a:schemeClr val="tx1"/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, </a:t>
            </a:r>
          </a:p>
          <a:p>
            <a:pPr indent="180975">
              <a:lnSpc>
                <a:spcPct val="120000"/>
              </a:lnSpc>
              <a:buClr>
                <a:schemeClr val="tx2">
                  <a:lumMod val="75000"/>
                </a:schemeClr>
              </a:buClr>
            </a:pPr>
            <a:r>
              <a:rPr lang="ko-KR" altLang="en-US" sz="1300" u="sng" dirty="0">
                <a:solidFill>
                  <a:schemeClr val="tx1"/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건강가정지원센터</a:t>
            </a:r>
            <a:r>
              <a:rPr lang="en-US" altLang="ko-KR" sz="1300" u="sng" dirty="0">
                <a:solidFill>
                  <a:schemeClr val="tx1"/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,</a:t>
            </a:r>
            <a:r>
              <a:rPr lang="en-US" altLang="ko-KR" sz="1300" dirty="0">
                <a:solidFill>
                  <a:schemeClr val="tx1"/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 </a:t>
            </a:r>
            <a:r>
              <a:rPr lang="ko-KR" altLang="en-US"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대학</a:t>
            </a:r>
            <a:r>
              <a:rPr lang="en-US" altLang="ko-KR"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(</a:t>
            </a:r>
            <a:r>
              <a:rPr lang="ko-KR" altLang="en-US"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원</a:t>
            </a:r>
            <a:r>
              <a:rPr lang="en-US" altLang="ko-KR"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)(</a:t>
            </a:r>
            <a:r>
              <a:rPr lang="ko-KR" altLang="en-US"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부설</a:t>
            </a:r>
            <a:r>
              <a:rPr lang="en-US" altLang="ko-KR"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(</a:t>
            </a:r>
            <a:r>
              <a:rPr lang="ko-KR" altLang="en-US"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부속</a:t>
            </a:r>
            <a:r>
              <a:rPr lang="en-US" altLang="ko-KR"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)</a:t>
            </a:r>
            <a:r>
              <a:rPr lang="ko-KR" altLang="en-US"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기관 포함</a:t>
            </a:r>
            <a:r>
              <a:rPr lang="en-US" altLang="ko-KR"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</a:rPr>
              <a:t>), </a:t>
            </a:r>
            <a:r>
              <a:rPr lang="ko-KR" altLang="en-US" sz="13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한국장학재단</a:t>
            </a:r>
            <a:r>
              <a:rPr lang="en-US" altLang="ko-KR" sz="13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, </a:t>
            </a:r>
            <a:r>
              <a:rPr lang="ko-KR" altLang="en-US" sz="13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대안교육기관</a:t>
            </a:r>
            <a:r>
              <a:rPr lang="en-US" altLang="ko-KR" sz="13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, </a:t>
            </a:r>
            <a:r>
              <a:rPr lang="ko-KR" altLang="en-US" sz="13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한국어 예비과정으로 제한</a:t>
            </a:r>
            <a:endParaRPr lang="en-US" altLang="ko-KR" sz="1300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Light" panose="00000300000000000000" pitchFamily="2" charset="-127"/>
              <a:ea typeface="KoPub돋움체 Light" panose="00000300000000000000" pitchFamily="2" charset="-127"/>
              <a:cs typeface="함초롬돋움" panose="020B0504000101010101" pitchFamily="50" charset="-127"/>
            </a:endParaRPr>
          </a:p>
          <a:p>
            <a:pPr marL="180975" indent="-180975">
              <a:lnSpc>
                <a:spcPct val="120000"/>
              </a:lnSpc>
              <a:buClr>
                <a:schemeClr val="tx2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ko-KR" altLang="en-US" sz="13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수요조사시스템 외의 사업 참여를 희망하는 신규 활동기관에 대해서는 멘토가 대학</a:t>
            </a:r>
            <a:r>
              <a:rPr lang="en-US" altLang="ko-KR" sz="13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(</a:t>
            </a:r>
            <a:r>
              <a:rPr lang="ko-KR" altLang="en-US" sz="13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원</a:t>
            </a:r>
            <a:r>
              <a:rPr lang="en-US" altLang="ko-KR" sz="13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)</a:t>
            </a:r>
            <a:r>
              <a:rPr lang="ko-KR" altLang="en-US" sz="13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으로 기관등록 신청서를 제출하고</a:t>
            </a:r>
            <a:r>
              <a:rPr lang="en-US" altLang="ko-KR" sz="13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, </a:t>
            </a:r>
            <a:r>
              <a:rPr lang="ko-KR" altLang="en-US" sz="13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기관</a:t>
            </a:r>
            <a:r>
              <a:rPr lang="en-US" altLang="ko-KR" sz="13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 </a:t>
            </a:r>
            <a:r>
              <a:rPr lang="ko-KR" altLang="en-US" sz="13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등록이</a:t>
            </a:r>
            <a:r>
              <a:rPr lang="en-US" altLang="ko-KR" sz="13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 </a:t>
            </a:r>
            <a:r>
              <a:rPr lang="ko-KR" altLang="en-US" sz="13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이루어진 뒤 </a:t>
            </a:r>
            <a:endParaRPr lang="en-US" altLang="ko-KR" sz="1300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Light" panose="00000300000000000000" pitchFamily="2" charset="-127"/>
              <a:ea typeface="KoPub돋움체 Light" panose="00000300000000000000" pitchFamily="2" charset="-127"/>
              <a:cs typeface="함초롬돋움" panose="020B0504000101010101" pitchFamily="50" charset="-127"/>
            </a:endParaRPr>
          </a:p>
          <a:p>
            <a:pPr>
              <a:lnSpc>
                <a:spcPct val="120000"/>
              </a:lnSpc>
              <a:buClr>
                <a:schemeClr val="tx2">
                  <a:lumMod val="75000"/>
                </a:schemeClr>
              </a:buClr>
            </a:pPr>
            <a:r>
              <a:rPr lang="en-US" altLang="ko-KR" sz="13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      </a:t>
            </a:r>
            <a:r>
              <a:rPr lang="ko-KR" altLang="en-US" sz="13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멘토 배정 가능</a:t>
            </a:r>
            <a:endParaRPr lang="en-US" altLang="ko-KR" sz="1300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Light" panose="00000300000000000000" pitchFamily="2" charset="-127"/>
              <a:ea typeface="KoPub돋움체 Light" panose="00000300000000000000" pitchFamily="2" charset="-127"/>
              <a:cs typeface="함초롬돋움" panose="020B0504000101010101" pitchFamily="50" charset="-127"/>
            </a:endParaRPr>
          </a:p>
          <a:p>
            <a:pPr marL="180975" indent="-180975">
              <a:lnSpc>
                <a:spcPct val="120000"/>
              </a:lnSpc>
              <a:buClr>
                <a:schemeClr val="tx2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ko-KR" altLang="en-US" sz="13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반드시 대학</a:t>
            </a:r>
            <a:r>
              <a:rPr lang="en-US" altLang="ko-KR" sz="13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 (</a:t>
            </a:r>
            <a:r>
              <a:rPr lang="ko-KR" altLang="en-US" sz="13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원</a:t>
            </a:r>
            <a:r>
              <a:rPr lang="en-US" altLang="ko-KR" sz="13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)</a:t>
            </a:r>
            <a:r>
              <a:rPr lang="ko-KR" altLang="en-US" sz="13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 담당자의 승인을 얻은 후</a:t>
            </a:r>
            <a:r>
              <a:rPr lang="en-US" altLang="ko-KR" sz="13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, </a:t>
            </a:r>
            <a:r>
              <a:rPr lang="ko-KR" altLang="en-US" sz="13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기관 </a:t>
            </a:r>
            <a:r>
              <a:rPr lang="ko-KR" altLang="en-US" sz="1300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매칭이</a:t>
            </a:r>
            <a:r>
              <a:rPr lang="ko-KR" altLang="en-US" sz="13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 이루어져야 활동 가능함</a:t>
            </a:r>
            <a:endParaRPr lang="en-US" altLang="ko-KR" sz="1300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Light" panose="00000300000000000000" pitchFamily="2" charset="-127"/>
              <a:ea typeface="KoPub돋움체 Light" panose="00000300000000000000" pitchFamily="2" charset="-127"/>
              <a:cs typeface="함초롬돋움" panose="020B0504000101010101" pitchFamily="50" charset="-127"/>
            </a:endParaRPr>
          </a:p>
          <a:p>
            <a:pPr marL="180975" indent="-180975">
              <a:lnSpc>
                <a:spcPct val="120000"/>
              </a:lnSpc>
              <a:buClr>
                <a:schemeClr val="tx2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ko-KR" altLang="en-US" sz="13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멘토와 활동기관 및 </a:t>
            </a:r>
            <a:r>
              <a:rPr lang="ko-KR" altLang="en-US" sz="1300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근로지</a:t>
            </a:r>
            <a:r>
              <a:rPr lang="ko-KR" altLang="en-US" sz="13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 담당자가 가족관계 등의 이해관계가 있을 경우</a:t>
            </a:r>
            <a:r>
              <a:rPr lang="en-US" altLang="ko-KR" sz="13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, </a:t>
            </a:r>
            <a:r>
              <a:rPr lang="ko-KR" altLang="en-US" sz="13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대학</a:t>
            </a:r>
            <a:r>
              <a:rPr lang="en-US" altLang="ko-KR" sz="13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 (</a:t>
            </a:r>
            <a:r>
              <a:rPr lang="ko-KR" altLang="en-US" sz="13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원</a:t>
            </a:r>
            <a:r>
              <a:rPr lang="en-US" altLang="ko-KR" sz="13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) </a:t>
            </a:r>
            <a:r>
              <a:rPr lang="ko-KR" altLang="en-US" sz="13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에 신고하여 대학</a:t>
            </a:r>
            <a:r>
              <a:rPr lang="en-US" altLang="ko-KR" sz="13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(</a:t>
            </a:r>
            <a:r>
              <a:rPr lang="ko-KR" altLang="en-US" sz="13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원</a:t>
            </a:r>
            <a:r>
              <a:rPr lang="en-US" altLang="ko-KR" sz="13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)</a:t>
            </a:r>
            <a:r>
              <a:rPr lang="ko-KR" altLang="en-US" sz="13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은 즉시 멘토링을 중단하고 다른 활동기관 및 </a:t>
            </a:r>
            <a:endParaRPr lang="en-US" altLang="ko-KR" sz="1300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Light" panose="00000300000000000000" pitchFamily="2" charset="-127"/>
              <a:ea typeface="KoPub돋움체 Light" panose="00000300000000000000" pitchFamily="2" charset="-127"/>
              <a:cs typeface="함초롬돋움" panose="020B0504000101010101" pitchFamily="50" charset="-127"/>
            </a:endParaRPr>
          </a:p>
          <a:p>
            <a:pPr>
              <a:lnSpc>
                <a:spcPct val="120000"/>
              </a:lnSpc>
              <a:buClr>
                <a:schemeClr val="tx2">
                  <a:lumMod val="75000"/>
                </a:schemeClr>
              </a:buClr>
            </a:pPr>
            <a:r>
              <a:rPr lang="en-US" altLang="ko-KR" sz="13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      </a:t>
            </a:r>
            <a:r>
              <a:rPr lang="ko-KR" altLang="en-US" sz="13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근로지에서 멘토링 활동을 수행할 수 있도록 조치</a:t>
            </a:r>
          </a:p>
        </p:txBody>
      </p:sp>
    </p:spTree>
    <p:extLst>
      <p:ext uri="{BB962C8B-B14F-4D97-AF65-F5344CB8AC3E}">
        <p14:creationId xmlns:p14="http://schemas.microsoft.com/office/powerpoint/2010/main" val="11530305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158503" y="159680"/>
            <a:ext cx="9588990" cy="65722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289072" y="246931"/>
            <a:ext cx="190468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활동신청 및 선발</a:t>
            </a:r>
            <a:endParaRPr lang="en-US" altLang="ko-KR" sz="20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2">
                  <a:lumMod val="7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cxnSp>
        <p:nvCxnSpPr>
          <p:cNvPr id="6" name="직선 연결선 5"/>
          <p:cNvCxnSpPr/>
          <p:nvPr/>
        </p:nvCxnSpPr>
        <p:spPr>
          <a:xfrm>
            <a:off x="344488" y="662477"/>
            <a:ext cx="1849273" cy="0"/>
          </a:xfrm>
          <a:prstGeom prst="line">
            <a:avLst/>
          </a:prstGeom>
          <a:ln w="12700">
            <a:solidFill>
              <a:srgbClr val="00174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그룹 13"/>
          <p:cNvGrpSpPr/>
          <p:nvPr/>
        </p:nvGrpSpPr>
        <p:grpSpPr>
          <a:xfrm>
            <a:off x="570037" y="836712"/>
            <a:ext cx="1572479" cy="369332"/>
            <a:chOff x="1286687" y="1772816"/>
            <a:chExt cx="1572479" cy="369332"/>
          </a:xfrm>
        </p:grpSpPr>
        <p:sp>
          <p:nvSpPr>
            <p:cNvPr id="10" name="TextBox 9"/>
            <p:cNvSpPr txBox="1"/>
            <p:nvPr/>
          </p:nvSpPr>
          <p:spPr>
            <a:xfrm>
              <a:off x="1393700" y="1772816"/>
              <a:ext cx="146546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사업신청 방법</a:t>
              </a:r>
            </a:p>
          </p:txBody>
        </p:sp>
        <p:sp>
          <p:nvSpPr>
            <p:cNvPr id="13" name="이등변 삼각형 12"/>
            <p:cNvSpPr/>
            <p:nvPr/>
          </p:nvSpPr>
          <p:spPr>
            <a:xfrm rot="5400000">
              <a:off x="1277608" y="1900739"/>
              <a:ext cx="131646" cy="113488"/>
            </a:xfrm>
            <a:prstGeom prst="triangle">
              <a:avLst/>
            </a:prstGeom>
            <a:solidFill>
              <a:srgbClr val="0594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26" name="그룹 25"/>
          <p:cNvGrpSpPr/>
          <p:nvPr/>
        </p:nvGrpSpPr>
        <p:grpSpPr>
          <a:xfrm>
            <a:off x="570037" y="3438525"/>
            <a:ext cx="1877049" cy="369332"/>
            <a:chOff x="1286687" y="1772816"/>
            <a:chExt cx="1877049" cy="369332"/>
          </a:xfrm>
        </p:grpSpPr>
        <p:sp>
          <p:nvSpPr>
            <p:cNvPr id="27" name="TextBox 26"/>
            <p:cNvSpPr txBox="1"/>
            <p:nvPr/>
          </p:nvSpPr>
          <p:spPr>
            <a:xfrm>
              <a:off x="1393700" y="1772816"/>
              <a:ext cx="177003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신청 및 선발 절차</a:t>
              </a:r>
            </a:p>
          </p:txBody>
        </p:sp>
        <p:sp>
          <p:nvSpPr>
            <p:cNvPr id="28" name="이등변 삼각형 27"/>
            <p:cNvSpPr/>
            <p:nvPr/>
          </p:nvSpPr>
          <p:spPr>
            <a:xfrm rot="5400000">
              <a:off x="1277608" y="1900739"/>
              <a:ext cx="131646" cy="113488"/>
            </a:xfrm>
            <a:prstGeom prst="triangle">
              <a:avLst/>
            </a:prstGeom>
            <a:solidFill>
              <a:srgbClr val="0594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44" name="모서리가 둥근 직사각형 43"/>
          <p:cNvSpPr/>
          <p:nvPr/>
        </p:nvSpPr>
        <p:spPr>
          <a:xfrm>
            <a:off x="7490427" y="5255446"/>
            <a:ext cx="1636420" cy="648072"/>
          </a:xfrm>
          <a:prstGeom prst="roundRect">
            <a:avLst/>
          </a:prstGeom>
          <a:solidFill>
            <a:schemeClr val="tx1">
              <a:lumMod val="50000"/>
              <a:lumOff val="5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spc="-28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희망근로지 신청</a:t>
            </a:r>
            <a:endParaRPr lang="en-US" altLang="ko-KR" b="1" spc="-28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algn="ctr"/>
            <a:r>
              <a:rPr lang="en-US" altLang="ko-KR" sz="15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</a:t>
            </a:r>
            <a:r>
              <a:rPr lang="ko-KR" altLang="en-US" sz="15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멘토</a:t>
            </a:r>
            <a:r>
              <a:rPr lang="en-US" altLang="ko-KR" sz="15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)</a:t>
            </a:r>
            <a:endParaRPr lang="ko-KR" altLang="en-US" sz="15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sp>
        <p:nvSpPr>
          <p:cNvPr id="45" name="모서리가 둥근 직사각형 44"/>
          <p:cNvSpPr/>
          <p:nvPr/>
        </p:nvSpPr>
        <p:spPr>
          <a:xfrm>
            <a:off x="5253334" y="5255446"/>
            <a:ext cx="1636420" cy="648072"/>
          </a:xfrm>
          <a:prstGeom prst="roundRect">
            <a:avLst/>
          </a:prstGeom>
          <a:solidFill>
            <a:schemeClr val="accent3">
              <a:lumMod val="7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멘토 배정</a:t>
            </a:r>
            <a:endParaRPr lang="en-US" altLang="ko-KR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algn="ctr"/>
            <a:r>
              <a:rPr lang="en-US" altLang="ko-KR" sz="15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</a:t>
            </a:r>
            <a:r>
              <a:rPr lang="ko-KR" altLang="en-US" sz="15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대학</a:t>
            </a:r>
            <a:r>
              <a:rPr lang="en-US" altLang="ko-KR" sz="15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</a:t>
            </a:r>
            <a:r>
              <a:rPr lang="ko-KR" altLang="en-US" sz="15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원</a:t>
            </a:r>
            <a:r>
              <a:rPr lang="en-US" altLang="ko-KR" sz="15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))</a:t>
            </a:r>
            <a:endParaRPr lang="ko-KR" altLang="en-US" sz="15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sp>
        <p:nvSpPr>
          <p:cNvPr id="46" name="모서리가 둥근 직사각형 45"/>
          <p:cNvSpPr/>
          <p:nvPr/>
        </p:nvSpPr>
        <p:spPr>
          <a:xfrm>
            <a:off x="3016244" y="5255446"/>
            <a:ext cx="1636420" cy="648072"/>
          </a:xfrm>
          <a:prstGeom prst="roundRect">
            <a:avLst/>
          </a:prstGeom>
          <a:solidFill>
            <a:schemeClr val="tx1">
              <a:lumMod val="50000"/>
              <a:lumOff val="5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멘토 배정 확인</a:t>
            </a:r>
            <a:endParaRPr lang="en-US" altLang="ko-KR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algn="ctr"/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기관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)</a:t>
            </a:r>
            <a:endParaRPr lang="ko-KR" altLang="en-US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sp>
        <p:nvSpPr>
          <p:cNvPr id="47" name="모서리가 둥근 직사각형 46"/>
          <p:cNvSpPr/>
          <p:nvPr/>
        </p:nvSpPr>
        <p:spPr>
          <a:xfrm>
            <a:off x="779154" y="5255446"/>
            <a:ext cx="1636420" cy="648072"/>
          </a:xfrm>
          <a:prstGeom prst="roundRect">
            <a:avLst/>
          </a:prstGeom>
          <a:solidFill>
            <a:schemeClr val="accent3">
              <a:lumMod val="7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5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업무스케줄 등록 및 멘토링 활동</a:t>
            </a:r>
            <a:endParaRPr lang="en-US" altLang="ko-KR" sz="15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algn="ctr"/>
            <a:r>
              <a:rPr lang="en-US" altLang="ko-KR" sz="15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</a:t>
            </a:r>
            <a:r>
              <a:rPr lang="ko-KR" altLang="en-US" sz="15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멘토</a:t>
            </a:r>
            <a:r>
              <a:rPr lang="en-US" altLang="ko-KR" sz="15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)</a:t>
            </a:r>
          </a:p>
        </p:txBody>
      </p:sp>
      <p:sp>
        <p:nvSpPr>
          <p:cNvPr id="49" name="모서리가 둥근 직사각형 48"/>
          <p:cNvSpPr/>
          <p:nvPr/>
        </p:nvSpPr>
        <p:spPr>
          <a:xfrm>
            <a:off x="7490427" y="4120271"/>
            <a:ext cx="1636420" cy="648072"/>
          </a:xfrm>
          <a:prstGeom prst="roundRect">
            <a:avLst/>
          </a:prstGeom>
          <a:solidFill>
            <a:schemeClr val="accent3">
              <a:lumMod val="7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멘토 수요신청</a:t>
            </a:r>
            <a:endParaRPr lang="en-US" altLang="ko-KR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algn="ctr"/>
            <a:r>
              <a:rPr lang="en-US" altLang="ko-KR" sz="15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</a:t>
            </a:r>
            <a:r>
              <a:rPr lang="ko-KR" altLang="en-US" sz="15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기관</a:t>
            </a:r>
            <a:r>
              <a:rPr lang="en-US" altLang="ko-KR" sz="15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)</a:t>
            </a:r>
            <a:r>
              <a:rPr lang="ko-KR" altLang="en-US" sz="15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</a:t>
            </a:r>
          </a:p>
        </p:txBody>
      </p:sp>
      <p:sp>
        <p:nvSpPr>
          <p:cNvPr id="50" name="모서리가 둥근 직사각형 49"/>
          <p:cNvSpPr/>
          <p:nvPr/>
        </p:nvSpPr>
        <p:spPr>
          <a:xfrm>
            <a:off x="5253338" y="4120271"/>
            <a:ext cx="1636420" cy="648072"/>
          </a:xfrm>
          <a:prstGeom prst="roundRect">
            <a:avLst/>
          </a:prstGeom>
          <a:solidFill>
            <a:schemeClr val="tx1">
              <a:lumMod val="50000"/>
              <a:lumOff val="5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대학 추천</a:t>
            </a:r>
            <a:endParaRPr lang="en-US" altLang="ko-KR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algn="ctr"/>
            <a:r>
              <a:rPr lang="en-US" altLang="ko-KR" sz="15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</a:t>
            </a:r>
            <a:r>
              <a:rPr lang="ko-KR" altLang="en-US" sz="15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대학</a:t>
            </a:r>
            <a:r>
              <a:rPr lang="en-US" altLang="ko-KR" sz="15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</a:t>
            </a:r>
            <a:r>
              <a:rPr lang="ko-KR" altLang="en-US" sz="15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원</a:t>
            </a:r>
            <a:r>
              <a:rPr lang="en-US" altLang="ko-KR" sz="15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))</a:t>
            </a:r>
          </a:p>
        </p:txBody>
      </p:sp>
      <p:sp>
        <p:nvSpPr>
          <p:cNvPr id="51" name="모서리가 둥근 직사각형 50"/>
          <p:cNvSpPr/>
          <p:nvPr/>
        </p:nvSpPr>
        <p:spPr>
          <a:xfrm>
            <a:off x="3016246" y="4120271"/>
            <a:ext cx="1636420" cy="648072"/>
          </a:xfrm>
          <a:prstGeom prst="roundRect">
            <a:avLst/>
          </a:prstGeom>
          <a:solidFill>
            <a:schemeClr val="accent3">
              <a:lumMod val="7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시간표 입력</a:t>
            </a:r>
            <a:endParaRPr lang="en-US" altLang="ko-KR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algn="ctr"/>
            <a:r>
              <a:rPr lang="en-US" altLang="ko-KR" sz="15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</a:t>
            </a:r>
            <a:r>
              <a:rPr lang="ko-KR" altLang="en-US" sz="15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멘토</a:t>
            </a:r>
            <a:r>
              <a:rPr lang="en-US" altLang="ko-KR" sz="15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)</a:t>
            </a:r>
          </a:p>
        </p:txBody>
      </p:sp>
      <p:sp>
        <p:nvSpPr>
          <p:cNvPr id="52" name="모서리가 둥근 직사각형 51"/>
          <p:cNvSpPr/>
          <p:nvPr/>
        </p:nvSpPr>
        <p:spPr>
          <a:xfrm>
            <a:off x="779154" y="4120271"/>
            <a:ext cx="1636420" cy="648072"/>
          </a:xfrm>
          <a:prstGeom prst="roundRect">
            <a:avLst/>
          </a:prstGeom>
          <a:solidFill>
            <a:schemeClr val="tx1">
              <a:lumMod val="50000"/>
              <a:lumOff val="5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학생 신청</a:t>
            </a:r>
            <a:endParaRPr lang="en-US" altLang="ko-KR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algn="ctr"/>
            <a:r>
              <a:rPr lang="en-US" altLang="ko-KR" sz="15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</a:t>
            </a:r>
            <a:r>
              <a:rPr lang="ko-KR" altLang="en-US" sz="15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멘토</a:t>
            </a:r>
            <a:r>
              <a:rPr lang="en-US" altLang="ko-KR" sz="15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556251" y="4244252"/>
            <a:ext cx="31931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&gt;</a:t>
            </a:r>
            <a:endParaRPr lang="ko-KR" altLang="en-US" sz="2000" b="1" spc="-1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>
                  <a:lumMod val="7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4793343" y="4244252"/>
            <a:ext cx="31931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&gt;</a:t>
            </a:r>
            <a:endParaRPr lang="ko-KR" altLang="en-US" sz="2000" b="1" spc="-1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>
                  <a:lumMod val="7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7030434" y="4244252"/>
            <a:ext cx="31931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&gt;</a:t>
            </a:r>
            <a:endParaRPr lang="ko-KR" altLang="en-US" sz="2000" b="1" spc="-1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>
                  <a:lumMod val="7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sp>
        <p:nvSpPr>
          <p:cNvPr id="55" name="TextBox 54"/>
          <p:cNvSpPr txBox="1"/>
          <p:nvPr/>
        </p:nvSpPr>
        <p:spPr>
          <a:xfrm rot="5400000">
            <a:off x="8148978" y="4811839"/>
            <a:ext cx="31931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&gt;</a:t>
            </a:r>
            <a:endParaRPr lang="ko-KR" altLang="en-US" sz="2000" b="1" spc="-1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>
                  <a:lumMod val="7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sp>
        <p:nvSpPr>
          <p:cNvPr id="56" name="TextBox 55"/>
          <p:cNvSpPr txBox="1"/>
          <p:nvPr/>
        </p:nvSpPr>
        <p:spPr>
          <a:xfrm rot="10800000">
            <a:off x="7030431" y="5379427"/>
            <a:ext cx="31931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&gt;</a:t>
            </a:r>
            <a:endParaRPr lang="ko-KR" altLang="en-US" sz="2000" b="1" spc="-1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>
                  <a:lumMod val="7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sp>
        <p:nvSpPr>
          <p:cNvPr id="57" name="TextBox 56"/>
          <p:cNvSpPr txBox="1"/>
          <p:nvPr/>
        </p:nvSpPr>
        <p:spPr>
          <a:xfrm rot="10800000">
            <a:off x="4793340" y="5379427"/>
            <a:ext cx="31931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&gt;</a:t>
            </a:r>
            <a:endParaRPr lang="ko-KR" altLang="en-US" sz="2000" b="1" spc="-1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>
                  <a:lumMod val="7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sp>
        <p:nvSpPr>
          <p:cNvPr id="58" name="TextBox 57"/>
          <p:cNvSpPr txBox="1"/>
          <p:nvPr/>
        </p:nvSpPr>
        <p:spPr>
          <a:xfrm rot="10800000">
            <a:off x="2556250" y="5379427"/>
            <a:ext cx="31931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&gt;</a:t>
            </a:r>
            <a:endParaRPr lang="ko-KR" altLang="en-US" sz="2000" b="1" spc="-1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>
                  <a:lumMod val="7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sp>
        <p:nvSpPr>
          <p:cNvPr id="74" name="양쪽 대괄호 73"/>
          <p:cNvSpPr/>
          <p:nvPr/>
        </p:nvSpPr>
        <p:spPr>
          <a:xfrm>
            <a:off x="779154" y="1488162"/>
            <a:ext cx="1333649" cy="504056"/>
          </a:xfrm>
          <a:prstGeom prst="bracketPair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ko-KR" altLang="en-US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홈페이지</a:t>
            </a:r>
          </a:p>
        </p:txBody>
      </p:sp>
      <p:sp>
        <p:nvSpPr>
          <p:cNvPr id="75" name="TextBox 74"/>
          <p:cNvSpPr txBox="1"/>
          <p:nvPr/>
        </p:nvSpPr>
        <p:spPr>
          <a:xfrm>
            <a:off x="2193762" y="1412776"/>
            <a:ext cx="75537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:  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한국장학재단 홈페이지</a:t>
            </a:r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(www.kosaf.go.kr) 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로그인 →  </a:t>
            </a:r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[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인재육성</a:t>
            </a:r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] 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탭 클릭 → </a:t>
            </a:r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[</a:t>
            </a:r>
            <a:r>
              <a:rPr lang="ko-KR" altLang="en-US" sz="1600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다문화탈북생멘토링</a:t>
            </a:r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]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 메뉴 클릭 → </a:t>
            </a:r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[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사업 신청</a:t>
            </a:r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] 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메뉴 클릭</a:t>
            </a:r>
          </a:p>
        </p:txBody>
      </p:sp>
      <p:sp>
        <p:nvSpPr>
          <p:cNvPr id="76" name="양쪽 대괄호 75"/>
          <p:cNvSpPr/>
          <p:nvPr/>
        </p:nvSpPr>
        <p:spPr>
          <a:xfrm>
            <a:off x="742958" y="2393254"/>
            <a:ext cx="1369845" cy="504056"/>
          </a:xfrm>
          <a:prstGeom prst="bracketPair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ko-KR" altLang="en-US" b="1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모바일</a:t>
            </a:r>
            <a:endParaRPr lang="ko-KR" altLang="en-US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sp>
        <p:nvSpPr>
          <p:cNvPr id="77" name="TextBox 76"/>
          <p:cNvSpPr txBox="1"/>
          <p:nvPr/>
        </p:nvSpPr>
        <p:spPr>
          <a:xfrm>
            <a:off x="2193761" y="2365724"/>
            <a:ext cx="73677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: 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 한국장학재단 </a:t>
            </a:r>
            <a:r>
              <a:rPr lang="ko-KR" altLang="en-US" sz="1600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모바일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 로그인</a:t>
            </a:r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 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→ </a:t>
            </a:r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[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인재육성</a:t>
            </a:r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] 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탭 클릭 → </a:t>
            </a:r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[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대학생 지식 </a:t>
            </a:r>
            <a:r>
              <a:rPr lang="ko-KR" altLang="en-US" sz="1600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멘토링</a:t>
            </a:r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] – [</a:t>
            </a:r>
            <a:r>
              <a:rPr lang="ko-KR" altLang="en-US" sz="1600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다문화탈북생멘토링</a:t>
            </a:r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] 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메뉴 클릭  → </a:t>
            </a:r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[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사업 신청</a:t>
            </a:r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] 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Light" panose="00000300000000000000" pitchFamily="2" charset="-127"/>
                <a:ea typeface="KoPub돋움체 Light" panose="00000300000000000000" pitchFamily="2" charset="-127"/>
                <a:cs typeface="함초롬돋움" panose="020B0504000101010101" pitchFamily="50" charset="-127"/>
              </a:rPr>
              <a:t>메뉴 클릭</a:t>
            </a:r>
          </a:p>
        </p:txBody>
      </p:sp>
    </p:spTree>
    <p:extLst>
      <p:ext uri="{BB962C8B-B14F-4D97-AF65-F5344CB8AC3E}">
        <p14:creationId xmlns:p14="http://schemas.microsoft.com/office/powerpoint/2010/main" val="33780134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>
          <a:defRPr sz="2000" b="1" spc="-150">
            <a:ln>
              <a:solidFill>
                <a:schemeClr val="accent1">
                  <a:alpha val="0"/>
                </a:schemeClr>
              </a:solidFill>
            </a:ln>
            <a:solidFill>
              <a:schemeClr val="tx2">
                <a:lumMod val="75000"/>
              </a:schemeClr>
            </a:solidFill>
            <a:latin typeface="함초롬돋움" panose="020B0504000101010101" pitchFamily="50" charset="-127"/>
            <a:ea typeface="함초롬돋움" panose="020B0504000101010101" pitchFamily="50" charset="-127"/>
            <a:cs typeface="함초롬돋움" panose="020B0504000101010101" pitchFamily="50" charset="-127"/>
          </a:defRPr>
        </a:defPPr>
      </a:lst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8351</TotalTime>
  <Words>2355</Words>
  <Application>Microsoft Office PowerPoint</Application>
  <PresentationFormat>A4 용지(210x297mm)</PresentationFormat>
  <Paragraphs>345</Paragraphs>
  <Slides>28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28</vt:i4>
      </vt:variant>
    </vt:vector>
  </HeadingPairs>
  <TitlesOfParts>
    <vt:vector size="35" baseType="lpstr">
      <vt:lpstr>Arial Unicode MS</vt:lpstr>
      <vt:lpstr>KoPubWorld돋움체 Light</vt:lpstr>
      <vt:lpstr>KoPub돋움체 Light</vt:lpstr>
      <vt:lpstr>맑은 고딕</vt:lpstr>
      <vt:lpstr>함초롬돋움</vt:lpstr>
      <vt:lpstr>Arial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kosaf</dc:creator>
  <cp:lastModifiedBy>손보경</cp:lastModifiedBy>
  <cp:revision>184</cp:revision>
  <dcterms:created xsi:type="dcterms:W3CDTF">2018-08-22T06:52:58Z</dcterms:created>
  <dcterms:modified xsi:type="dcterms:W3CDTF">2026-03-20T04:11:40Z</dcterms:modified>
</cp:coreProperties>
</file>